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2" r:id="rId5"/>
    <p:sldId id="263" r:id="rId6"/>
    <p:sldId id="264" r:id="rId7"/>
    <p:sldId id="334" r:id="rId8"/>
    <p:sldId id="265" r:id="rId9"/>
    <p:sldId id="337" r:id="rId10"/>
    <p:sldId id="338" r:id="rId11"/>
    <p:sldId id="266" r:id="rId12"/>
    <p:sldId id="339" r:id="rId13"/>
    <p:sldId id="347" r:id="rId14"/>
    <p:sldId id="267" r:id="rId15"/>
    <p:sldId id="268" r:id="rId16"/>
    <p:sldId id="340" r:id="rId17"/>
    <p:sldId id="269" r:id="rId18"/>
    <p:sldId id="341" r:id="rId19"/>
    <p:sldId id="342" r:id="rId20"/>
    <p:sldId id="259" r:id="rId21"/>
    <p:sldId id="26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344" r:id="rId30"/>
    <p:sldId id="352" r:id="rId31"/>
    <p:sldId id="353" r:id="rId32"/>
    <p:sldId id="281" r:id="rId33"/>
    <p:sldId id="282" r:id="rId34"/>
    <p:sldId id="283" r:id="rId35"/>
    <p:sldId id="331" r:id="rId36"/>
    <p:sldId id="343" r:id="rId37"/>
    <p:sldId id="286" r:id="rId38"/>
    <p:sldId id="350" r:id="rId39"/>
    <p:sldId id="351" r:id="rId40"/>
    <p:sldId id="348" r:id="rId41"/>
    <p:sldId id="349" r:id="rId42"/>
    <p:sldId id="287" r:id="rId43"/>
    <p:sldId id="288" r:id="rId44"/>
    <p:sldId id="289" r:id="rId45"/>
    <p:sldId id="290" r:id="rId46"/>
    <p:sldId id="345" r:id="rId47"/>
    <p:sldId id="292" r:id="rId48"/>
    <p:sldId id="330" r:id="rId49"/>
    <p:sldId id="346" r:id="rId50"/>
    <p:sldId id="422" r:id="rId51"/>
    <p:sldId id="354" r:id="rId52"/>
    <p:sldId id="294" r:id="rId53"/>
    <p:sldId id="295" r:id="rId54"/>
    <p:sldId id="296" r:id="rId55"/>
    <p:sldId id="356" r:id="rId56"/>
    <p:sldId id="297" r:id="rId57"/>
    <p:sldId id="332" r:id="rId58"/>
    <p:sldId id="357" r:id="rId59"/>
    <p:sldId id="299" r:id="rId60"/>
    <p:sldId id="358" r:id="rId61"/>
    <p:sldId id="359" r:id="rId62"/>
    <p:sldId id="360" r:id="rId63"/>
    <p:sldId id="301" r:id="rId64"/>
    <p:sldId id="333" r:id="rId65"/>
    <p:sldId id="302" r:id="rId66"/>
    <p:sldId id="303" r:id="rId67"/>
    <p:sldId id="304" r:id="rId68"/>
    <p:sldId id="362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64" r:id="rId77"/>
    <p:sldId id="312" r:id="rId78"/>
    <p:sldId id="329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4660"/>
  </p:normalViewPr>
  <p:slideViewPr>
    <p:cSldViewPr>
      <p:cViewPr varScale="1">
        <p:scale>
          <a:sx n="92" d="100"/>
          <a:sy n="92" d="100"/>
        </p:scale>
        <p:origin x="-102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.png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2.wmf"/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1T19:24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1177 662,'-1'-1,"0"1,0 0,0 0,0 0,0 0,0 0,0 0,0 0,0 0,0 0,1 1,-1-1,1 1,0 0,-1-1,1 1,0 0,0 0,0 0,0 0,0 0,0 0,0 0,0 0,0 0,0 0,1-1,0 0,0 0,0 0,0 0,0 0,0 0,-1-1,1 1,0 0,0 0,-1-1,1 1,-1-1,1 1,-1-1,0 0,1 1,0 0,-1-1,0 0,0 0,0 0,0 0,0 0,0 0,0 0,0 0,-1 1,1-1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6T15:33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950 552,'1'0,"0"-1,0 0,0 1,0 0,0 0,0 0,0 0,0-1,0 1,0 0,0 0,0 0,0 0,0 0,0 0,0 0,0 0,0 0,0 0,0 0,0 0,0 0,0 0,-1 1,0 0,0 0,0 1,0-1,0 1,0-1,0 0,0 1,-1-2,1 1,-1 0,0 0,1 1,-1-2,1 1,-1 0,0 0,0 0,0 0,1 0,-1-1,1 1,-1 0,0-1,1 1,-1 0,1 0,0 0,-1 0,1 0,-1 0,1 0,0 0,0 0,-1-1,1 1,0 0,0 0,0 0,0 0,0 0,0 0,0 0,-1 0,1 0,-1 0,1 0,0 0,0 0,0 0,0 0,0 0,0 0,1-1,0 0,0 0,0 0,0 0,-1-1,1 0,0 1,-1-1,1 1,-1-1,1 1,-1-1,0 0,1 1,0-1,0 1,-1-1,0 0,0 0,1 1,-1-1,1 1,0 0,-1-1,0 0,1 1,-1-1,0 0,1 0,-1 0,0 0,1 1,-1-1,0 0,0 0,0 0,0 0,0 0,0 0,0 0,0 0,0 0,0 0,0 0,-1 0,1 0,-1 1,1-1,-1 0,0 0,0 0,1 0,-1 1,1-1,-1 0,0 1,1-1,-1 1,1-1,-1 1,1-1,-1 0,0 1,0 0,1-1,-1 1,0 0,0 0,1-1,-1 1,1-1,0 0,-1 1,1-1,-1 1,0-1,0 1,0-1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1T19:24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646,'0'-1,"-1"1,1 1,-1-1,1 1,-1-1,0 1,1 0,-1-1,1 1,0 0,0 0,-1-1,1 1,0 0,-1-1,1 1,0 0,-1-1,1 1,0 0,-1-1,1 1,0 0,0 0,0 0,-1-1,0 1,1 0,0 0,-1-1,1 1,0 0,0 0,-1-1,1 1,0 0,-1-1,1 1,-1-1,1 1,-1-1,1 1,0 0,0 0,-1 0,1 0,-1-1,1 1,-1-1,1 1,0 0,-1-1,1 1,0 0,-1-1,1 1,0 0,0 0,0 0,-1-1,1 1,0 0,-1-1,0 1,1 0,-1-1,1 1,0 0,0 0,-1-1,1 1,-1 0,0-1,1 1,0 0,0 0,-1-1,1 1,-1-1,1 1,0 0,-1-1,1 1,-1-1,1 1,0 0,0 0,-1-1,1 1,0 0,-1-1,1 1,0 0,0 0,-1-1,1 1,0 0,-1-1,1 1,-1-1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1T19:24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1199 688,'0'-1,"-1"1,0 0,0 0,1 1,-1-1,0 0,1 1,-1-1,0 0,1 1,-1-1,1 1,-1-1,1 1,0 0,0 0,-1 0,1 0,0 0,0 0,0 0,0 0,1 0,0-1,-1 1,1-1,0 0,-1 1,1-1,0 0,0 0,0 0,0 0,-1-1,1 1,-1-1,0 0,1 1,-1-1,0 0,1 1,-1-1,0 0,0 0,0 0,1 1,-1-1,0 0,0 0,0 0,0 0,-1 1,0 0,0-1,1 0,-1 1,1-1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1T19:24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1119 530,'2'0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6T15:33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691 545,'-1'-1,"0"0,2 1,0 0,0 0,-1 1,1-1,-1 1,1 0,0-1,0 0,-1 1,1-1,-1 1,1-1,0 0,-1 1,1 0,0-1,0 1,0-1,0 1,0 0,0-1,0 1,0-1,-1 1,1 0,0-1,-1 1,1-1,0 1,0-1,-1 1,1 0,0-1,0 1,0 0,-1 0,1-1,-1 1,1-1,0 0,-1 1,1-1,-1 1,1 0,-1 0,1-1,0 1,-1 0,1 0,0 0,0 0,0-1,-1 1,1 0,-1 0,1-1,-1 1,1 0,0 0,0-1,-1 1,1-1,-1 1,1 0,-1 0,1-1,0 1,0 0,0 0,0 0,0 0,0 0,-1 0,1-1,-1 1,0 0,1-1,-1 1,1-1,-1 1,1 0,0 0,0 0,0-1,-1 1,1 0,0 0,0-1,-1 1,1 0,0 0,0 0,0 0,0 0,0 0,0-1,0 1,-1 0,1-1,0 1,0 0,0 0,-1 0,1-1,0 1,0 0,0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6T15:33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757 544,'0'1,"0"0,0 0,0 0,-1-1,1 1,0 0,0 0,-1-1,1 1,-1 0,1 0,-1-1,0 0,1 1,0 0,0 0,-1-1,0 1,0 0,0-1,1 1,-1 0,0 0,0 0,0-1,1 1,-1-1,1 1,-1-1,1 1,-1-1,0 0,1 1,-1-1,0 1,0-1,0 0,0 1,1 0,-1-1,1 1,-1-1,1 1,-1-1,1 1,-1-1,1 1,-1-1,1 1,-1-1,1 1,-1-1,0 1,0 0,0-1,0 1,0 0,-1 0,2 0,-1-1,0 1,0-1,0 1,1 0,-1-1,1 1,-1-1,1 1,-1-1,1 1,-1 0,0-1,1 1,-1-1,1 1,-1-1,1 1,-1-1,1 1,-1-1,1 1,-1-1,1 1,-1-1,1 1,-1-1,0 1,1 0,-1-1,1 1,-1-1,1 1,-1-1,0 0,0 0,1 1,0 0,-1 0,1 0,-1 0,0-1,1 1,-1-1,1 1,-1-1,1 1,0 0,-1 0,0-1,1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6T15:33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889 556,'-1'0,"1"2,0-1,0 1,0-1,0 1,0-1,0 0,0 0,-1 1,0 0,1-1,-1 1,1-1,0 0,-1 1,1-1,-1 1,1-1,-1 1,1-1,0 0,0 0,0 0,0 0,0 0,0 0,0 0,-1-1,1 1,0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6T15:33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900 579,'1'0,"0"0,0 0,-1 1,0 0,1-1,-1 1,0 0,0 0,1 0,-1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0-04-06T15:33: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936 554,'0'-1,"0"0,0 0,-1 0,0 1,0-1,0 1,0 0,0 0,0 0,0 0,0 0,0 0,0 0,0 0,0 0,0 0,0 0,1 1,0 0,0 0,0 1,0-1,0 0,0 0,0 0,0 0,0 0,0 0,0 0,0 0,0 0,0 0,0 0,0 0,1-1,-1 1,1-1,-1 1,1-1,-1 1,1 0,0-1,0 0,0 0,0 0,0 0,0 0,0 0,-1-1,1 1,-1-1,1 1,0-1,-1 0,0 0,0 0,0 0,1 1,-1-1,0 0,1 0,-1 0,1 1,-1-1,0 0,1 1,-1-1,0 0,0 0,0 2,0 0,-1 0,1 0,0 0,0 0,0 0,0 0,-1-1,1 1,0 0,0 0,0 0,0 0,0 0,0 0,0 0,0 0,0 0,0 0,0 0,0 0,0 0,0 0,0 0,0 0,0 0,0 0,-1 0,1 0,0 0,-1 0,1 0,0 0,0 0,0 0,0 0,-1 0,1 0,-1-1,1 1,0 0,0 0,0 0,0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组合 15"/>
          <p:cNvGrpSpPr/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任意多边形 5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" name="任意多边形 18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1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5161B25-A6DB-4A56-8F35-3BC781BE67A0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1069BA6-162D-4C71-9768-130DF026DD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E6C89-EA93-4C5D-89EF-993B8043BB54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FFCE6-0012-4D9F-BD73-EAE84C470A90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7436-EBFD-4A83-82F2-CECDECA0171D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BB0A5-5014-438C-AABE-F2F4AF307C2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4B7F1-830D-49B7-92B0-245CCDA0A048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0280F-89A2-4036-A4ED-76E8ED40672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燕尾形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DD3DE-D528-4E19-8838-C4272E2E249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4790E-7D10-44E1-9054-00C44B783770}" type="slidenum">
              <a:rPr lang="zh-CN" altLang="en-US"/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FAED8D-E234-4057-9ED3-D1D67311A0F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1BAEA-E004-42F0-81D8-99953B1A4D19}" type="slidenum">
              <a:rPr lang="zh-CN" altLang="en-US"/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0FB12-F89A-4E0E-8955-6BDD37CCC83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7AF95-12CF-4155-8579-02A7F2A68A19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E35C3-A9FC-4C9B-AE18-6BF915DC07F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0A39D-0A92-4296-8631-570CA697BC30}" type="slidenum">
              <a:rPr lang="zh-CN" altLang="en-US"/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B4846-5C2F-4A1C-84F5-5E23675A36DE}" type="datetimeFigureOut">
              <a:rPr lang="zh-CN" altLang="en-US"/>
            </a:fld>
            <a:endParaRPr lang="zh-CN" altLang="en-US" dirty="0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7EF26-08DD-45C1-A21D-954E88E4764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4A2CB-4239-4360-8CCC-3BF8E94122D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AAE4F-2590-4174-B9DD-8519D45E5BEF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" name="任意多边形 15"/>
          <p:cNvSpPr/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直角三角形 6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燕尾形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燕尾形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B5B1ADA-3401-4E60-AEB7-0F728331F51F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D42EA7F-F065-409E-82DE-3DAA8868DC37}" type="slidenum">
              <a:rPr lang="zh-CN" altLang="en-US"/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27" name="任意多边形 11"/>
          <p:cNvSpPr/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33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F28B25D6-F6A7-47F6-9579-2894B8B9329A}" type="datetimeFigureOut">
              <a:rPr lang="zh-CN" altLang="en-US"/>
            </a:fld>
            <a:endParaRPr lang="zh-CN" altLang="en-US" dirty="0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>
                <a:solidFill>
                  <a:schemeClr val="tx1"/>
                </a:solidFill>
                <a:latin typeface="+mn-lt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smtClean="0">
                <a:solidFill>
                  <a:schemeClr val="tx1"/>
                </a:solidFill>
                <a:latin typeface="+mn-lt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40FA7929-D953-42E5-8549-2D0087015ED8}" type="slidenum">
              <a:rPr lang="zh-CN" altLang="en-US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等线" panose="02010600030101010101" pitchFamily="2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  <a:ea typeface="等线" panose="02010600030101010101" pitchFamily="2" charset="-122"/>
        </a:defRPr>
      </a:lvl9pPr>
    </p:titleStyle>
    <p:bodyStyle>
      <a:lvl1pPr marL="365125" indent="-255905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1pPr>
      <a:lvl2pPr marL="621030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2pPr>
      <a:lvl3pPr marL="859155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7.png"/><Relationship Id="rId2" Type="http://schemas.openxmlformats.org/officeDocument/2006/relationships/image" Target="../media/image36.wmf"/><Relationship Id="rId1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41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39.wmf"/><Relationship Id="rId2" Type="http://schemas.openxmlformats.org/officeDocument/2006/relationships/oleObject" Target="../embeddings/oleObject12.bin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6.wmf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7.bin"/><Relationship Id="rId3" Type="http://schemas.openxmlformats.org/officeDocument/2006/relationships/image" Target="../media/image44.png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0.wmf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9.emf"/><Relationship Id="rId4" Type="http://schemas.openxmlformats.org/officeDocument/2006/relationships/image" Target="../media/image48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1" Type="http://schemas.openxmlformats.org/officeDocument/2006/relationships/vmlDrawing" Target="../drawings/vmlDrawing9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7.e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wmf"/><Relationship Id="rId8" Type="http://schemas.openxmlformats.org/officeDocument/2006/relationships/oleObject" Target="../embeddings/oleObject28.bin"/><Relationship Id="rId7" Type="http://schemas.openxmlformats.org/officeDocument/2006/relationships/oleObject" Target="../embeddings/oleObject27.bin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65.wmf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75.png"/><Relationship Id="rId7" Type="http://schemas.openxmlformats.org/officeDocument/2006/relationships/image" Target="../media/image74.emf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8.png"/><Relationship Id="rId11" Type="http://schemas.openxmlformats.org/officeDocument/2006/relationships/image" Target="../media/image77.png"/><Relationship Id="rId10" Type="http://schemas.openxmlformats.org/officeDocument/2006/relationships/image" Target="../media/image76.wmf"/><Relationship Id="rId1" Type="http://schemas.openxmlformats.org/officeDocument/2006/relationships/image" Target="../media/image68.em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2.emf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png"/><Relationship Id="rId8" Type="http://schemas.openxmlformats.org/officeDocument/2006/relationships/image" Target="../media/image90.png"/><Relationship Id="rId7" Type="http://schemas.openxmlformats.org/officeDocument/2006/relationships/image" Target="../media/image89.png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93.png"/><Relationship Id="rId10" Type="http://schemas.openxmlformats.org/officeDocument/2006/relationships/image" Target="../media/image92.png"/><Relationship Id="rId1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0.bin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3" Type="http://schemas.openxmlformats.org/officeDocument/2006/relationships/vmlDrawing" Target="../drawings/vmlDrawing13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0.png"/><Relationship Id="rId10" Type="http://schemas.openxmlformats.org/officeDocument/2006/relationships/image" Target="../media/image73.png"/><Relationship Id="rId1" Type="http://schemas.openxmlformats.org/officeDocument/2006/relationships/image" Target="../media/image104.emf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4.emf"/><Relationship Id="rId3" Type="http://schemas.openxmlformats.org/officeDocument/2006/relationships/image" Target="../media/image113.png"/><Relationship Id="rId2" Type="http://schemas.openxmlformats.org/officeDocument/2006/relationships/image" Target="../media/image112.emf"/><Relationship Id="rId1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99.png"/><Relationship Id="rId1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emf"/><Relationship Id="rId4" Type="http://schemas.openxmlformats.org/officeDocument/2006/relationships/image" Target="../media/image126.png"/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5.png"/><Relationship Id="rId7" Type="http://schemas.openxmlformats.org/officeDocument/2006/relationships/image" Target="../media/image144.png"/><Relationship Id="rId6" Type="http://schemas.openxmlformats.org/officeDocument/2006/relationships/image" Target="../media/image143.emf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emf"/><Relationship Id="rId2" Type="http://schemas.openxmlformats.org/officeDocument/2006/relationships/image" Target="../media/image139.png"/><Relationship Id="rId1" Type="http://schemas.openxmlformats.org/officeDocument/2006/relationships/image" Target="../media/image138.emf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png"/><Relationship Id="rId3" Type="http://schemas.openxmlformats.org/officeDocument/2006/relationships/image" Target="../media/image147.emf"/><Relationship Id="rId2" Type="http://schemas.openxmlformats.org/officeDocument/2006/relationships/image" Target="../media/image144.png"/><Relationship Id="rId1" Type="http://schemas.openxmlformats.org/officeDocument/2006/relationships/image" Target="../media/image14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7.png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99.png"/><Relationship Id="rId1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5.png"/><Relationship Id="rId7" Type="http://schemas.openxmlformats.org/officeDocument/2006/relationships/image" Target="../media/image164.emf"/><Relationship Id="rId6" Type="http://schemas.openxmlformats.org/officeDocument/2006/relationships/image" Target="../media/image163.png"/><Relationship Id="rId5" Type="http://schemas.openxmlformats.org/officeDocument/2006/relationships/image" Target="../media/image162.emf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169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167.wmf"/><Relationship Id="rId3" Type="http://schemas.openxmlformats.org/officeDocument/2006/relationships/oleObject" Target="../embeddings/oleObject34.bin"/><Relationship Id="rId2" Type="http://schemas.openxmlformats.org/officeDocument/2006/relationships/image" Target="../media/image99.png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0.png"/><Relationship Id="rId1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3.wmf"/><Relationship Id="rId3" Type="http://schemas.openxmlformats.org/officeDocument/2006/relationships/oleObject" Target="../embeddings/oleObject37.bin"/><Relationship Id="rId2" Type="http://schemas.openxmlformats.org/officeDocument/2006/relationships/image" Target="../media/image172.emf"/><Relationship Id="rId1" Type="http://schemas.openxmlformats.org/officeDocument/2006/relationships/image" Target="../media/image171.emf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180.emf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176.png"/><Relationship Id="rId2" Type="http://schemas.openxmlformats.org/officeDocument/2006/relationships/image" Target="../media/image175.emf"/><Relationship Id="rId17" Type="http://schemas.openxmlformats.org/officeDocument/2006/relationships/vmlDrawing" Target="../drawings/vmlDrawing18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87.wmf"/><Relationship Id="rId14" Type="http://schemas.openxmlformats.org/officeDocument/2006/relationships/oleObject" Target="../embeddings/oleObject38.bin"/><Relationship Id="rId13" Type="http://schemas.openxmlformats.org/officeDocument/2006/relationships/image" Target="../media/image186.emf"/><Relationship Id="rId12" Type="http://schemas.openxmlformats.org/officeDocument/2006/relationships/image" Target="../media/image185.png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74.emf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3.png"/><Relationship Id="rId8" Type="http://schemas.openxmlformats.org/officeDocument/2006/relationships/customXml" Target="../ink/ink3.xml"/><Relationship Id="rId7" Type="http://schemas.openxmlformats.org/officeDocument/2006/relationships/image" Target="../media/image192.png"/><Relationship Id="rId6" Type="http://schemas.openxmlformats.org/officeDocument/2006/relationships/customXml" Target="../ink/ink2.xml"/><Relationship Id="rId5" Type="http://schemas.openxmlformats.org/officeDocument/2006/relationships/image" Target="../media/image191.png"/><Relationship Id="rId4" Type="http://schemas.openxmlformats.org/officeDocument/2006/relationships/customXml" Target="../ink/ink1.xml"/><Relationship Id="rId3" Type="http://schemas.openxmlformats.org/officeDocument/2006/relationships/image" Target="../media/image190.emf"/><Relationship Id="rId2" Type="http://schemas.openxmlformats.org/officeDocument/2006/relationships/image" Target="../media/image189.emf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94.png"/><Relationship Id="rId10" Type="http://schemas.openxmlformats.org/officeDocument/2006/relationships/customXml" Target="../ink/ink4.xml"/><Relationship Id="rId1" Type="http://schemas.openxmlformats.org/officeDocument/2006/relationships/image" Target="../media/image188.emf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206.emf"/><Relationship Id="rId7" Type="http://schemas.openxmlformats.org/officeDocument/2006/relationships/image" Target="../media/image205.png"/><Relationship Id="rId6" Type="http://schemas.openxmlformats.org/officeDocument/2006/relationships/image" Target="../media/image204.png"/><Relationship Id="rId5" Type="http://schemas.openxmlformats.org/officeDocument/2006/relationships/image" Target="../media/image203.emf"/><Relationship Id="rId4" Type="http://schemas.openxmlformats.org/officeDocument/2006/relationships/image" Target="../media/image202.emf"/><Relationship Id="rId3" Type="http://schemas.openxmlformats.org/officeDocument/2006/relationships/image" Target="../media/image201.emf"/><Relationship Id="rId2" Type="http://schemas.openxmlformats.org/officeDocument/2006/relationships/image" Target="../media/image200.emf"/><Relationship Id="rId12" Type="http://schemas.openxmlformats.org/officeDocument/2006/relationships/vmlDrawing" Target="../drawings/vmlDrawing1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07.wmf"/><Relationship Id="rId1" Type="http://schemas.openxmlformats.org/officeDocument/2006/relationships/image" Target="../media/image199.emf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4.png"/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7.w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8.em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0.wmf"/><Relationship Id="rId2" Type="http://schemas.openxmlformats.org/officeDocument/2006/relationships/oleObject" Target="../embeddings/oleObject41.bin"/><Relationship Id="rId1" Type="http://schemas.openxmlformats.org/officeDocument/2006/relationships/image" Target="../media/image21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image" Target="../media/image224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7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1.emf"/><Relationship Id="rId3" Type="http://schemas.openxmlformats.org/officeDocument/2006/relationships/image" Target="../media/image230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1" Type="http://schemas.openxmlformats.org/officeDocument/2006/relationships/image" Target="../media/image232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4.emf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Relationship Id="rId3" Type="http://schemas.openxmlformats.org/officeDocument/2006/relationships/image" Target="../media/image241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5.em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9.emf"/><Relationship Id="rId3" Type="http://schemas.openxmlformats.org/officeDocument/2006/relationships/image" Target="../media/image248.emf"/><Relationship Id="rId2" Type="http://schemas.openxmlformats.org/officeDocument/2006/relationships/image" Target="../media/image247.emf"/><Relationship Id="rId1" Type="http://schemas.openxmlformats.org/officeDocument/2006/relationships/image" Target="../media/image246.emf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2.emf"/><Relationship Id="rId2" Type="http://schemas.openxmlformats.org/officeDocument/2006/relationships/image" Target="../media/image251.emf"/><Relationship Id="rId1" Type="http://schemas.openxmlformats.org/officeDocument/2006/relationships/image" Target="../media/image250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8.jpeg"/><Relationship Id="rId6" Type="http://schemas.openxmlformats.org/officeDocument/2006/relationships/image" Target="../media/image257.png"/><Relationship Id="rId5" Type="http://schemas.openxmlformats.org/officeDocument/2006/relationships/image" Target="../media/image108.png"/><Relationship Id="rId4" Type="http://schemas.openxmlformats.org/officeDocument/2006/relationships/image" Target="../media/image256.png"/><Relationship Id="rId3" Type="http://schemas.openxmlformats.org/officeDocument/2006/relationships/image" Target="../media/image255.emf"/><Relationship Id="rId2" Type="http://schemas.openxmlformats.org/officeDocument/2006/relationships/image" Target="../media/image254.png"/><Relationship Id="rId1" Type="http://schemas.openxmlformats.org/officeDocument/2006/relationships/image" Target="../media/image253.emf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3.emf"/><Relationship Id="rId4" Type="http://schemas.openxmlformats.org/officeDocument/2006/relationships/image" Target="../media/image262.emf"/><Relationship Id="rId3" Type="http://schemas.openxmlformats.org/officeDocument/2006/relationships/image" Target="../media/image261.emf"/><Relationship Id="rId2" Type="http://schemas.openxmlformats.org/officeDocument/2006/relationships/image" Target="../media/image260.emf"/><Relationship Id="rId1" Type="http://schemas.openxmlformats.org/officeDocument/2006/relationships/image" Target="../media/image259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4.emf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image" Target="../media/image269.png"/><Relationship Id="rId7" Type="http://schemas.openxmlformats.org/officeDocument/2006/relationships/customXml" Target="../ink/ink7.xml"/><Relationship Id="rId6" Type="http://schemas.openxmlformats.org/officeDocument/2006/relationships/image" Target="../media/image268.png"/><Relationship Id="rId5" Type="http://schemas.openxmlformats.org/officeDocument/2006/relationships/customXml" Target="../ink/ink6.xml"/><Relationship Id="rId4" Type="http://schemas.openxmlformats.org/officeDocument/2006/relationships/image" Target="../media/image267.png"/><Relationship Id="rId3" Type="http://schemas.openxmlformats.org/officeDocument/2006/relationships/customXml" Target="../ink/ink5.xml"/><Relationship Id="rId2" Type="http://schemas.openxmlformats.org/officeDocument/2006/relationships/image" Target="../media/image266.emf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72.png"/><Relationship Id="rId13" Type="http://schemas.openxmlformats.org/officeDocument/2006/relationships/customXml" Target="../ink/ink10.xml"/><Relationship Id="rId12" Type="http://schemas.openxmlformats.org/officeDocument/2006/relationships/image" Target="../media/image271.png"/><Relationship Id="rId11" Type="http://schemas.openxmlformats.org/officeDocument/2006/relationships/customXml" Target="../ink/ink9.xml"/><Relationship Id="rId10" Type="http://schemas.openxmlformats.org/officeDocument/2006/relationships/image" Target="../media/image270.png"/><Relationship Id="rId1" Type="http://schemas.openxmlformats.org/officeDocument/2006/relationships/image" Target="../media/image265.emf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78.emf"/><Relationship Id="rId5" Type="http://schemas.openxmlformats.org/officeDocument/2006/relationships/image" Target="../media/image277.emf"/><Relationship Id="rId4" Type="http://schemas.openxmlformats.org/officeDocument/2006/relationships/image" Target="../media/image276.emf"/><Relationship Id="rId3" Type="http://schemas.openxmlformats.org/officeDocument/2006/relationships/image" Target="../media/image275.emf"/><Relationship Id="rId2" Type="http://schemas.openxmlformats.org/officeDocument/2006/relationships/image" Target="../media/image274.emf"/><Relationship Id="rId1" Type="http://schemas.openxmlformats.org/officeDocument/2006/relationships/image" Target="../media/image273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9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0.emf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4.emf"/><Relationship Id="rId3" Type="http://schemas.openxmlformats.org/officeDocument/2006/relationships/image" Target="../media/image283.emf"/><Relationship Id="rId2" Type="http://schemas.openxmlformats.org/officeDocument/2006/relationships/image" Target="../media/image282.png"/><Relationship Id="rId1" Type="http://schemas.openxmlformats.org/officeDocument/2006/relationships/image" Target="../media/image28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6.emf"/><Relationship Id="rId1" Type="http://schemas.openxmlformats.org/officeDocument/2006/relationships/image" Target="../media/image285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7.emf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" Type="http://schemas.openxmlformats.org/officeDocument/2006/relationships/image" Target="../media/image288.emf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3.emf"/><Relationship Id="rId2" Type="http://schemas.openxmlformats.org/officeDocument/2006/relationships/image" Target="../media/image292.emf"/><Relationship Id="rId1" Type="http://schemas.openxmlformats.org/officeDocument/2006/relationships/image" Target="../media/image291.emf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7.emf"/><Relationship Id="rId3" Type="http://schemas.openxmlformats.org/officeDocument/2006/relationships/image" Target="../media/image296.emf"/><Relationship Id="rId2" Type="http://schemas.openxmlformats.org/officeDocument/2006/relationships/image" Target="../media/image295.emf"/><Relationship Id="rId1" Type="http://schemas.openxmlformats.org/officeDocument/2006/relationships/image" Target="../media/image294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9.emf"/><Relationship Id="rId1" Type="http://schemas.openxmlformats.org/officeDocument/2006/relationships/image" Target="../media/image298.emf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3.emf"/><Relationship Id="rId3" Type="http://schemas.openxmlformats.org/officeDocument/2006/relationships/image" Target="../media/image302.emf"/><Relationship Id="rId2" Type="http://schemas.openxmlformats.org/officeDocument/2006/relationships/image" Target="../media/image301.png"/><Relationship Id="rId1" Type="http://schemas.openxmlformats.org/officeDocument/2006/relationships/image" Target="../media/image30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5.emf"/><Relationship Id="rId1" Type="http://schemas.openxmlformats.org/officeDocument/2006/relationships/image" Target="../media/image304.e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Workbook1.xls"/><Relationship Id="rId8" Type="http://schemas.openxmlformats.org/officeDocument/2006/relationships/image" Target="../media/image21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8.wmf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2.png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3"/>
          <p:cNvSpPr txBox="1">
            <a:spLocks noChangeArrowheads="1"/>
          </p:cNvSpPr>
          <p:nvPr/>
        </p:nvSpPr>
        <p:spPr bwMode="auto">
          <a:xfrm>
            <a:off x="2051050" y="2349500"/>
            <a:ext cx="58340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6000" b="1">
                <a:ea typeface="等线" panose="02010600030101010101" pitchFamily="2" charset="-122"/>
              </a:rPr>
              <a:t>第</a:t>
            </a:r>
            <a:r>
              <a:rPr lang="en-US" altLang="zh-CN" sz="6000" b="1">
                <a:ea typeface="等线" panose="02010600030101010101" pitchFamily="2" charset="-122"/>
              </a:rPr>
              <a:t>6</a:t>
            </a:r>
            <a:r>
              <a:rPr lang="zh-CN" altLang="en-US" sz="6000" b="1">
                <a:ea typeface="等线" panose="02010600030101010101" pitchFamily="2" charset="-122"/>
              </a:rPr>
              <a:t>章  参数估计</a:t>
            </a:r>
            <a:endParaRPr lang="zh-CN" altLang="en-US" sz="6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8313" y="1509713"/>
            <a:ext cx="8280400" cy="28082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0825" y="404813"/>
          <a:ext cx="4681539" cy="5400681"/>
        </p:xfrm>
        <a:graphic>
          <a:graphicData uri="http://schemas.openxmlformats.org/drawingml/2006/table">
            <a:tbl>
              <a:tblPr/>
              <a:tblGrid>
                <a:gridCol w="576189"/>
                <a:gridCol w="720237"/>
                <a:gridCol w="864284"/>
                <a:gridCol w="1152379"/>
                <a:gridCol w="1368450"/>
              </a:tblGrid>
              <a:tr h="4972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样本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0.8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加权平均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与加权平均值</a:t>
                      </a:r>
                      <a:endParaRPr lang="en-US" altLang="zh-CN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离差平方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90000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240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67600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280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48400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360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10000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440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480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520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560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600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10000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640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19600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680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720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48400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760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67600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3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800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90000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1549"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和</a:t>
                      </a:r>
                      <a:r>
                        <a:rPr lang="en-US" altLang="zh-CN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=544000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7" marR="9527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74" name="对象 2"/>
          <p:cNvGraphicFramePr>
            <a:graphicFrameLocks noChangeAspect="1"/>
          </p:cNvGraphicFramePr>
          <p:nvPr/>
        </p:nvGraphicFramePr>
        <p:xfrm>
          <a:off x="2411413" y="5229225"/>
          <a:ext cx="11525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9" name="Equation" r:id="rId1" imgW="799465" imgH="254000" progId="Equation.DSMT4">
                  <p:embed/>
                </p:oleObj>
              </mc:Choice>
              <mc:Fallback>
                <p:oleObj name="Equation" r:id="rId1" imgW="799465" imgH="2540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5229225"/>
                        <a:ext cx="11525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75" name="对象 3"/>
          <p:cNvGraphicFramePr>
            <a:graphicFrameLocks noChangeAspect="1"/>
          </p:cNvGraphicFramePr>
          <p:nvPr/>
        </p:nvGraphicFramePr>
        <p:xfrm>
          <a:off x="5322888" y="2636838"/>
          <a:ext cx="3497262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" name="Equation" r:id="rId3" imgW="1854200" imgH="914400" progId="Equation.DSMT4">
                  <p:embed/>
                </p:oleObj>
              </mc:Choice>
              <mc:Fallback>
                <p:oleObj name="Equation" r:id="rId3" imgW="1854200" imgH="914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2636838"/>
                        <a:ext cx="3497262" cy="1728787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76" name="对象 5"/>
          <p:cNvGraphicFramePr>
            <a:graphicFrameLocks noChangeAspect="1"/>
          </p:cNvGraphicFramePr>
          <p:nvPr/>
        </p:nvGraphicFramePr>
        <p:xfrm>
          <a:off x="7019925" y="1196975"/>
          <a:ext cx="180022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1" name="Equation" r:id="rId5" imgW="711200" imgH="431800" progId="Equation.DSMT4">
                  <p:embed/>
                </p:oleObj>
              </mc:Choice>
              <mc:Fallback>
                <p:oleObj name="Equation" r:id="rId5" imgW="711200" imgH="431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196975"/>
                        <a:ext cx="1800225" cy="1146175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77" name="矩形 4"/>
          <p:cNvSpPr>
            <a:spLocks noChangeArrowheads="1"/>
          </p:cNvSpPr>
          <p:nvPr/>
        </p:nvSpPr>
        <p:spPr bwMode="auto">
          <a:xfrm>
            <a:off x="5795963" y="4652963"/>
            <a:ext cx="3024187" cy="163195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可以证明，</a:t>
            </a:r>
            <a:endParaRPr lang="en-US" altLang="zh-CN" sz="2000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样本均值、方差、比例</a:t>
            </a:r>
            <a:endParaRPr lang="en-US" altLang="zh-CN" sz="2000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分别为</a:t>
            </a:r>
            <a:endParaRPr lang="en-US" altLang="zh-CN" sz="2000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总体均值、方差、比例的</a:t>
            </a:r>
            <a:endParaRPr lang="en-US" altLang="zh-CN" sz="2000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无偏、一致、有效估计</a:t>
            </a:r>
            <a:endParaRPr lang="zh-CN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600" y="1231900"/>
            <a:ext cx="2016125" cy="1200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现随机抽取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只，</a:t>
            </a:r>
            <a:endParaRPr lang="en-US" altLang="zh-CN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测得其寿命分别为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1502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1453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1367</a:t>
            </a:r>
            <a:r>
              <a:rPr lang="zh-CN" altLang="en-US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1650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小时，</a:t>
            </a:r>
            <a:endParaRPr lang="zh-CN" altLang="en-US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0483" name="Picture 1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7" t="73338" r="38605"/>
          <a:stretch>
            <a:fillRect/>
          </a:stretch>
        </p:blipFill>
        <p:spPr bwMode="auto">
          <a:xfrm>
            <a:off x="6270625" y="512763"/>
            <a:ext cx="1155700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217488" y="606425"/>
            <a:ext cx="60198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4716463" y="1231900"/>
            <a:ext cx="2016125" cy="1477963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现随机抽取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只，</a:t>
            </a:r>
            <a:endParaRPr lang="en-US" altLang="zh-CN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测得其寿命分别为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1532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1463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1387</a:t>
            </a:r>
            <a:r>
              <a:rPr lang="zh-CN" altLang="en-US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1610</a:t>
            </a:r>
            <a:r>
              <a:rPr lang="zh-CN" altLang="zh-CN" b="1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小时，</a:t>
            </a:r>
            <a:endParaRPr lang="zh-CN" altLang="en-US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0486" name="对象 1"/>
          <p:cNvGraphicFramePr>
            <a:graphicFrameLocks noChangeAspect="1"/>
          </p:cNvGraphicFramePr>
          <p:nvPr/>
        </p:nvGraphicFramePr>
        <p:xfrm>
          <a:off x="355600" y="2667000"/>
          <a:ext cx="20478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3" imgW="825500" imgH="203200" progId="Equation.DSMT4">
                  <p:embed/>
                </p:oleObj>
              </mc:Choice>
              <mc:Fallback>
                <p:oleObj name="Equation" r:id="rId3" imgW="825500" imgH="203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2667000"/>
                        <a:ext cx="2047875" cy="503238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对象 3"/>
          <p:cNvGraphicFramePr>
            <a:graphicFrameLocks noChangeAspect="1"/>
          </p:cNvGraphicFramePr>
          <p:nvPr/>
        </p:nvGraphicFramePr>
        <p:xfrm>
          <a:off x="4756150" y="3035300"/>
          <a:ext cx="4064000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5" imgW="1930400" imgH="812800" progId="Equation.DSMT4">
                  <p:embed/>
                </p:oleObj>
              </mc:Choice>
              <mc:Fallback>
                <p:oleObj name="Equation" r:id="rId5" imgW="1930400" imgH="812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3035300"/>
                        <a:ext cx="4064000" cy="1711325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479800"/>
            <a:ext cx="4044950" cy="29527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489" name="TextBox 9"/>
          <p:cNvSpPr txBox="1">
            <a:spLocks noChangeArrowheads="1"/>
          </p:cNvSpPr>
          <p:nvPr/>
        </p:nvSpPr>
        <p:spPr bwMode="auto">
          <a:xfrm>
            <a:off x="4829175" y="5589588"/>
            <a:ext cx="4105275" cy="646112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>
                <a:solidFill>
                  <a:srgbClr val="000000"/>
                </a:solidFill>
              </a:rPr>
              <a:t>点估计的缺点：</a:t>
            </a:r>
            <a:endParaRPr lang="en-US" altLang="zh-CN">
              <a:solidFill>
                <a:srgbClr val="000000"/>
              </a:solidFill>
            </a:endParaRPr>
          </a:p>
          <a:p>
            <a:r>
              <a:rPr lang="zh-CN" altLang="en-US">
                <a:solidFill>
                  <a:srgbClr val="000000"/>
                </a:solidFill>
              </a:rPr>
              <a:t>没有解决精度与可靠性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490" name="TextBox 4"/>
          <p:cNvSpPr txBox="1">
            <a:spLocks noChangeArrowheads="1"/>
          </p:cNvSpPr>
          <p:nvPr/>
        </p:nvSpPr>
        <p:spPr bwMode="auto">
          <a:xfrm>
            <a:off x="217488" y="163513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/>
              <a:t>问题：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72"/>
          <a:stretch>
            <a:fillRect/>
          </a:stretch>
        </p:blipFill>
        <p:spPr bwMode="auto">
          <a:xfrm>
            <a:off x="1035050" y="2708275"/>
            <a:ext cx="53213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3597275"/>
            <a:ext cx="7807325" cy="11715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本框 1"/>
          <p:cNvSpPr txBox="1">
            <a:spLocks noChangeArrowheads="1"/>
          </p:cNvSpPr>
          <p:nvPr/>
        </p:nvSpPr>
        <p:spPr bwMode="auto">
          <a:xfrm>
            <a:off x="250825" y="303213"/>
            <a:ext cx="2540000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400" b="1">
                <a:ea typeface="等线" panose="02010600030101010101" pitchFamily="2" charset="-122"/>
              </a:rPr>
              <a:t>6.1.3区间估计</a:t>
            </a:r>
            <a:endParaRPr lang="zh-CN" altLang="en-US" sz="2400" b="1"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5050" y="1909763"/>
            <a:ext cx="6750050" cy="400050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是在点估计的基础上，给出总体参数估计的一个区间范围。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5050" y="1344613"/>
            <a:ext cx="7747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1定义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7300" y="2819400"/>
            <a:ext cx="952500" cy="3698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精度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23213" y="4972050"/>
            <a:ext cx="869950" cy="3698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可靠性</a:t>
            </a:r>
            <a:endParaRPr lang="zh-CN" altLang="zh-CN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763" y="620713"/>
            <a:ext cx="2540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2</a:t>
            </a:r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.</a:t>
            </a: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 统计思想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73238"/>
            <a:ext cx="6686550" cy="315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196975"/>
            <a:ext cx="6061075" cy="133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88925" y="333375"/>
            <a:ext cx="1655763" cy="3683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（1）思路：</a:t>
            </a:r>
            <a:endParaRPr lang="zh-CN" altLang="en-US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2852738"/>
            <a:ext cx="26098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500438"/>
            <a:ext cx="4525963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对象 1"/>
          <p:cNvGraphicFramePr>
            <a:graphicFrameLocks noChangeAspect="1"/>
          </p:cNvGraphicFramePr>
          <p:nvPr/>
        </p:nvGraphicFramePr>
        <p:xfrm>
          <a:off x="539750" y="836613"/>
          <a:ext cx="41195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1" imgW="1803400" imgH="228600" progId="Equation.DSMT4">
                  <p:embed/>
                </p:oleObj>
              </mc:Choice>
              <mc:Fallback>
                <p:oleObj name="Equation" r:id="rId1" imgW="180340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836613"/>
                        <a:ext cx="4119563" cy="619125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4975"/>
            <a:ext cx="7026275" cy="201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580" name="矩形 2"/>
          <p:cNvSpPr>
            <a:spLocks noChangeArrowheads="1"/>
          </p:cNvSpPr>
          <p:nvPr/>
        </p:nvSpPr>
        <p:spPr bwMode="auto">
          <a:xfrm>
            <a:off x="257175" y="333375"/>
            <a:ext cx="1725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解决办法</a:t>
            </a: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87800"/>
            <a:ext cx="4321175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88913"/>
            <a:ext cx="2967037" cy="383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3" name="对象 1"/>
          <p:cNvGraphicFramePr>
            <a:graphicFrameLocks noChangeAspect="1"/>
          </p:cNvGraphicFramePr>
          <p:nvPr/>
        </p:nvGraphicFramePr>
        <p:xfrm>
          <a:off x="395288" y="2106613"/>
          <a:ext cx="1965325" cy="180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Equation" r:id="rId2" imgW="952500" imgH="876300" progId="Equation.DSMT4">
                  <p:embed/>
                </p:oleObj>
              </mc:Choice>
              <mc:Fallback>
                <p:oleObj name="Equation" r:id="rId2" imgW="952500" imgH="8763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106613"/>
                        <a:ext cx="1965325" cy="1808162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对象 2"/>
          <p:cNvGraphicFramePr>
            <a:graphicFrameLocks noChangeAspect="1"/>
          </p:cNvGraphicFramePr>
          <p:nvPr/>
        </p:nvGraphicFramePr>
        <p:xfrm>
          <a:off x="395288" y="908050"/>
          <a:ext cx="45450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3" name="Equation" r:id="rId4" imgW="1803400" imgH="228600" progId="Equation.DSMT4">
                  <p:embed/>
                </p:oleObj>
              </mc:Choice>
              <mc:Fallback>
                <p:oleObj name="Equation" r:id="rId4" imgW="1803400" imgH="2286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4545012" cy="576263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矩形 4"/>
          <p:cNvSpPr>
            <a:spLocks noChangeArrowheads="1"/>
          </p:cNvSpPr>
          <p:nvPr/>
        </p:nvSpPr>
        <p:spPr bwMode="auto">
          <a:xfrm>
            <a:off x="153988" y="331788"/>
            <a:ext cx="2041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  <a:r>
              <a:rPr lang="en-US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的确定</a:t>
            </a:r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5606" name="对象 3"/>
          <p:cNvGraphicFramePr>
            <a:graphicFrameLocks noChangeAspect="1"/>
          </p:cNvGraphicFramePr>
          <p:nvPr/>
        </p:nvGraphicFramePr>
        <p:xfrm>
          <a:off x="2771775" y="2276475"/>
          <a:ext cx="2847975" cy="159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Equation" r:id="rId6" imgW="1269365" imgH="711200" progId="Equation.DSMT4">
                  <p:embed/>
                </p:oleObj>
              </mc:Choice>
              <mc:Fallback>
                <p:oleObj name="Equation" r:id="rId6" imgW="1269365" imgH="711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276475"/>
                        <a:ext cx="2847975" cy="1595438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对象 6"/>
          <p:cNvGraphicFramePr>
            <a:graphicFrameLocks noChangeAspect="1"/>
          </p:cNvGraphicFramePr>
          <p:nvPr/>
        </p:nvGraphicFramePr>
        <p:xfrm>
          <a:off x="395288" y="4508500"/>
          <a:ext cx="518477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Equation" r:id="rId8" imgW="1828800" imgH="482600" progId="Equation.DSMT4">
                  <p:embed/>
                </p:oleObj>
              </mc:Choice>
              <mc:Fallback>
                <p:oleObj name="Equation" r:id="rId8" imgW="1828800" imgH="482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08500"/>
                        <a:ext cx="5184775" cy="1368425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对象 1"/>
          <p:cNvGraphicFramePr>
            <a:graphicFrameLocks noChangeAspect="1"/>
          </p:cNvGraphicFramePr>
          <p:nvPr/>
        </p:nvGraphicFramePr>
        <p:xfrm>
          <a:off x="395288" y="354013"/>
          <a:ext cx="4392612" cy="446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Equation" r:id="rId1" imgW="2451100" imgH="2489200" progId="Equation.DSMT4">
                  <p:embed/>
                </p:oleObj>
              </mc:Choice>
              <mc:Fallback>
                <p:oleObj name="Equation" r:id="rId1" imgW="2451100" imgH="24892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54013"/>
                        <a:ext cx="4392612" cy="4460875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352425"/>
            <a:ext cx="3384550" cy="440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26628" name="对象 2"/>
          <p:cNvGraphicFramePr>
            <a:graphicFrameLocks noChangeAspect="1"/>
          </p:cNvGraphicFramePr>
          <p:nvPr/>
        </p:nvGraphicFramePr>
        <p:xfrm>
          <a:off x="395288" y="5245100"/>
          <a:ext cx="54292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Equation" r:id="rId4" imgW="2755900" imgH="508000" progId="Equation.DSMT4">
                  <p:embed/>
                </p:oleObj>
              </mc:Choice>
              <mc:Fallback>
                <p:oleObj name="Equation" r:id="rId4" imgW="2755900" imgH="5080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245100"/>
                        <a:ext cx="5429250" cy="1000125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对象 3"/>
          <p:cNvGraphicFramePr>
            <a:graphicFrameLocks noChangeAspect="1"/>
          </p:cNvGraphicFramePr>
          <p:nvPr/>
        </p:nvGraphicFramePr>
        <p:xfrm>
          <a:off x="6588125" y="5661025"/>
          <a:ext cx="178911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" name="Equation" r:id="rId6" imgW="825500" imgH="431800" progId="Equation.DSMT4">
                  <p:embed/>
                </p:oleObj>
              </mc:Choice>
              <mc:Fallback>
                <p:oleObj name="Equation" r:id="rId6" imgW="825500" imgH="431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5661025"/>
                        <a:ext cx="1789113" cy="9366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矩形 4"/>
          <p:cNvSpPr>
            <a:spLocks noChangeArrowheads="1"/>
          </p:cNvSpPr>
          <p:nvPr/>
        </p:nvSpPr>
        <p:spPr bwMode="auto">
          <a:xfrm>
            <a:off x="6588125" y="5080000"/>
            <a:ext cx="1338263" cy="3683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取端点得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"/>
          <p:cNvSpPr>
            <a:spLocks noChangeArrowheads="1"/>
          </p:cNvSpPr>
          <p:nvPr/>
        </p:nvSpPr>
        <p:spPr bwMode="auto">
          <a:xfrm>
            <a:off x="179388" y="333375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整理得：</a:t>
            </a:r>
            <a:endParaRPr lang="zh-CN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7651" name="对象 2"/>
          <p:cNvGraphicFramePr>
            <a:graphicFrameLocks noChangeAspect="1"/>
          </p:cNvGraphicFramePr>
          <p:nvPr/>
        </p:nvGraphicFramePr>
        <p:xfrm>
          <a:off x="282575" y="733425"/>
          <a:ext cx="35131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Equation" r:id="rId1" imgW="1816100" imgH="482600" progId="Equation.DSMT4">
                  <p:embed/>
                </p:oleObj>
              </mc:Choice>
              <mc:Fallback>
                <p:oleObj name="Equation" r:id="rId1" imgW="1816100" imgH="4826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733425"/>
                        <a:ext cx="3513138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矩形 3"/>
          <p:cNvSpPr>
            <a:spLocks noChangeArrowheads="1"/>
          </p:cNvSpPr>
          <p:nvPr/>
        </p:nvSpPr>
        <p:spPr bwMode="auto">
          <a:xfrm>
            <a:off x="179388" y="1855788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此时就满足了</a:t>
            </a:r>
            <a:endParaRPr lang="zh-CN" altLang="zh-CN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65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27654" name="对象 5"/>
          <p:cNvGraphicFramePr>
            <a:graphicFrameLocks noChangeAspect="1"/>
          </p:cNvGraphicFramePr>
          <p:nvPr/>
        </p:nvGraphicFramePr>
        <p:xfrm>
          <a:off x="1960563" y="1860550"/>
          <a:ext cx="38877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Equation" r:id="rId3" imgW="1841500" imgH="228600" progId="Equation.DSMT4">
                  <p:embed/>
                </p:oleObj>
              </mc:Choice>
              <mc:Fallback>
                <p:oleObj name="Equation" r:id="rId3" imgW="1841500" imgH="2286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3" y="1860550"/>
                        <a:ext cx="3887787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矩形 6"/>
          <p:cNvSpPr>
            <a:spLocks noChangeArrowheads="1"/>
          </p:cNvSpPr>
          <p:nvPr/>
        </p:nvSpPr>
        <p:spPr bwMode="auto">
          <a:xfrm>
            <a:off x="5867400" y="1860550"/>
            <a:ext cx="960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的要求</a:t>
            </a:r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656" name="矩形 7"/>
          <p:cNvSpPr>
            <a:spLocks noChangeArrowheads="1"/>
          </p:cNvSpPr>
          <p:nvPr/>
        </p:nvSpPr>
        <p:spPr bwMode="auto">
          <a:xfrm>
            <a:off x="214313" y="2492375"/>
            <a:ext cx="1211262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例题解答</a:t>
            </a:r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765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" r="48497"/>
          <a:stretch>
            <a:fillRect/>
          </a:stretch>
        </p:blipFill>
        <p:spPr bwMode="auto">
          <a:xfrm>
            <a:off x="247650" y="2954338"/>
            <a:ext cx="34401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658" name="对象 8"/>
          <p:cNvGraphicFramePr>
            <a:graphicFrameLocks noChangeAspect="1"/>
          </p:cNvGraphicFramePr>
          <p:nvPr/>
        </p:nvGraphicFramePr>
        <p:xfrm>
          <a:off x="285750" y="3521075"/>
          <a:ext cx="5138738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Equation" r:id="rId6" imgW="2895600" imgH="1320800" progId="Equation.DSMT4">
                  <p:embed/>
                </p:oleObj>
              </mc:Choice>
              <mc:Fallback>
                <p:oleObj name="Equation" r:id="rId6" imgW="2895600" imgH="13208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3521075"/>
                        <a:ext cx="5138738" cy="2344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9" name="矩形 9"/>
          <p:cNvSpPr>
            <a:spLocks noChangeArrowheads="1"/>
          </p:cNvSpPr>
          <p:nvPr/>
        </p:nvSpPr>
        <p:spPr bwMode="auto">
          <a:xfrm>
            <a:off x="5819775" y="3933825"/>
            <a:ext cx="3132138" cy="175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表明：</a:t>
            </a:r>
            <a:endParaRPr lang="zh-CN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从样本观测值提供的数据，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有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95%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的可靠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性说明</a:t>
            </a:r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该企业生产的灌装水的平均容量在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407.16~422.84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（毫升）之间。</a:t>
            </a:r>
            <a:endParaRPr lang="zh-CN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660" name="TextBox 10"/>
          <p:cNvSpPr txBox="1">
            <a:spLocks noChangeArrowheads="1"/>
          </p:cNvSpPr>
          <p:nvPr/>
        </p:nvSpPr>
        <p:spPr bwMode="auto">
          <a:xfrm>
            <a:off x="179388" y="6092825"/>
            <a:ext cx="8785225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记做：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该企业生产的灌装水的平均容量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95%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的置信区间为（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407.16,422.84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）毫升</a:t>
            </a: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/>
          <a:srcRect l="-7352" t="236" r="41136" b="-236"/>
          <a:stretch>
            <a:fillRect/>
          </a:stretch>
        </p:blipFill>
        <p:spPr bwMode="auto">
          <a:xfrm>
            <a:off x="611188" y="1277938"/>
            <a:ext cx="5719762" cy="3671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976688"/>
            <a:ext cx="727868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3825" y="592138"/>
            <a:ext cx="2541588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对区间的进一步解释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557338"/>
            <a:ext cx="4143375" cy="138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335088"/>
            <a:ext cx="4391025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388" y="298450"/>
            <a:ext cx="1544637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3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. 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数学表述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5667375" cy="2924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4221163"/>
            <a:ext cx="5667375" cy="1971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4652963"/>
            <a:ext cx="2879725" cy="145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1763" y="441325"/>
            <a:ext cx="6938962" cy="520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125538"/>
            <a:ext cx="6108700" cy="1146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85925"/>
            <a:ext cx="5681663" cy="10287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4" r="31731"/>
          <a:stretch>
            <a:fillRect/>
          </a:stretch>
        </p:blipFill>
        <p:spPr bwMode="auto">
          <a:xfrm>
            <a:off x="5210175" y="2816225"/>
            <a:ext cx="37211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5" y="3722688"/>
            <a:ext cx="6154738" cy="1155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675" y="5084763"/>
            <a:ext cx="6315075" cy="1423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6350" y="69850"/>
            <a:ext cx="3911600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4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. 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求解置信区间的一般步骤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graphicFrame>
        <p:nvGraphicFramePr>
          <p:cNvPr id="30729" name="对象 2"/>
          <p:cNvGraphicFramePr>
            <a:graphicFrameLocks noChangeAspect="1"/>
          </p:cNvGraphicFramePr>
          <p:nvPr/>
        </p:nvGraphicFramePr>
        <p:xfrm>
          <a:off x="165100" y="2422525"/>
          <a:ext cx="2611438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Equation" r:id="rId7" imgW="1498600" imgH="660400" progId="Equation.DSMT4">
                  <p:embed/>
                </p:oleObj>
              </mc:Choice>
              <mc:Fallback>
                <p:oleObj name="Equation" r:id="rId7" imgW="1498600" imgH="660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2422525"/>
                        <a:ext cx="2611438" cy="115093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3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3722688"/>
            <a:ext cx="2293937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1"/>
          <p:cNvSpPr txBox="1">
            <a:spLocks noChangeArrowheads="1"/>
          </p:cNvSpPr>
          <p:nvPr/>
        </p:nvSpPr>
        <p:spPr bwMode="auto">
          <a:xfrm>
            <a:off x="473075" y="461963"/>
            <a:ext cx="4219575" cy="460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400" b="1">
                <a:ea typeface="等线" panose="02010600030101010101" pitchFamily="2" charset="-122"/>
              </a:rPr>
              <a:t>6.2  一个总体参数的区间估计</a:t>
            </a:r>
            <a:endParaRPr lang="zh-CN" altLang="en-US" sz="2400" b="1">
              <a:ea typeface="等线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87450" y="1916113"/>
          <a:ext cx="5905499" cy="187325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72322"/>
                <a:gridCol w="1262205"/>
                <a:gridCol w="883911"/>
                <a:gridCol w="2687061"/>
              </a:tblGrid>
              <a:tr h="612387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正态总体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非正态总体（大样本）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479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0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</a:t>
                      </a:r>
                      <a:r>
                        <a:rPr lang="zh-CN" sz="2000" b="1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已知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</a:t>
                      </a:r>
                      <a:r>
                        <a:rPr lang="zh-CN" sz="2000" b="1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未知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90" marR="6859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1766" name="对象 4"/>
          <p:cNvGraphicFramePr>
            <a:graphicFrameLocks noChangeAspect="1"/>
          </p:cNvGraphicFramePr>
          <p:nvPr/>
        </p:nvGraphicFramePr>
        <p:xfrm>
          <a:off x="5580063" y="2708275"/>
          <a:ext cx="2667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2" name="Equation" r:id="rId1" imgW="152400" imgH="165100" progId="Equation.DSMT4">
                  <p:embed/>
                </p:oleObj>
              </mc:Choice>
              <mc:Fallback>
                <p:oleObj name="Equation" r:id="rId1" imgW="152400" imgH="1651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708275"/>
                        <a:ext cx="2667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7" name="对象 5"/>
          <p:cNvGraphicFramePr>
            <a:graphicFrameLocks noChangeAspect="1"/>
          </p:cNvGraphicFramePr>
          <p:nvPr/>
        </p:nvGraphicFramePr>
        <p:xfrm>
          <a:off x="1258888" y="3284538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3" name="Equation" r:id="rId3" imgW="203200" imgH="203200" progId="Equation.DSMT4">
                  <p:embed/>
                </p:oleObj>
              </mc:Choice>
              <mc:Fallback>
                <p:oleObj name="Equation" r:id="rId3" imgW="203200" imgH="203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284538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8" name="对象 6"/>
          <p:cNvGraphicFramePr>
            <a:graphicFrameLocks noChangeAspect="1"/>
          </p:cNvGraphicFramePr>
          <p:nvPr/>
        </p:nvGraphicFramePr>
        <p:xfrm>
          <a:off x="2195513" y="2708275"/>
          <a:ext cx="2857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name="Equation" r:id="rId5" imgW="152400" imgH="165100" progId="Equation.DSMT4">
                  <p:embed/>
                </p:oleObj>
              </mc:Choice>
              <mc:Fallback>
                <p:oleObj name="Equation" r:id="rId5" imgW="152400" imgH="1651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708275"/>
                        <a:ext cx="285750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9" name="对象 7"/>
          <p:cNvGraphicFramePr>
            <a:graphicFrameLocks noChangeAspect="1"/>
          </p:cNvGraphicFramePr>
          <p:nvPr/>
        </p:nvGraphicFramePr>
        <p:xfrm>
          <a:off x="3851275" y="2997200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name="Equation" r:id="rId6" imgW="203200" imgH="203200" progId="Equation.DSMT4">
                  <p:embed/>
                </p:oleObj>
              </mc:Choice>
              <mc:Fallback>
                <p:oleObj name="Equation" r:id="rId6" imgW="203200" imgH="203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997200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0" name="对象 8"/>
          <p:cNvGraphicFramePr>
            <a:graphicFrameLocks noChangeAspect="1"/>
          </p:cNvGraphicFramePr>
          <p:nvPr/>
        </p:nvGraphicFramePr>
        <p:xfrm>
          <a:off x="2420938" y="3284538"/>
          <a:ext cx="323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6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3284538"/>
                        <a:ext cx="323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1" name="对象 9"/>
          <p:cNvGraphicFramePr>
            <a:graphicFrameLocks noChangeAspect="1"/>
          </p:cNvGraphicFramePr>
          <p:nvPr/>
        </p:nvGraphicFramePr>
        <p:xfrm>
          <a:off x="5508625" y="3357563"/>
          <a:ext cx="21907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Equation" r:id="rId8" imgW="139700" imgH="139700" progId="Equation.DSMT4">
                  <p:embed/>
                </p:oleObj>
              </mc:Choice>
              <mc:Fallback>
                <p:oleObj name="Equation" r:id="rId8" imgW="139700" imgH="1397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357563"/>
                        <a:ext cx="21907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3" r="54745" b="25758"/>
          <a:stretch>
            <a:fillRect/>
          </a:stretch>
        </p:blipFill>
        <p:spPr bwMode="auto">
          <a:xfrm>
            <a:off x="328613" y="836613"/>
            <a:ext cx="35464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98"/>
          <a:stretch>
            <a:fillRect/>
          </a:stretch>
        </p:blipFill>
        <p:spPr bwMode="auto">
          <a:xfrm>
            <a:off x="328613" y="1395413"/>
            <a:ext cx="1592262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2"/>
          <a:stretch>
            <a:fillRect/>
          </a:stretch>
        </p:blipFill>
        <p:spPr bwMode="auto">
          <a:xfrm>
            <a:off x="433388" y="1960563"/>
            <a:ext cx="18923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846138"/>
            <a:ext cx="19240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2520950"/>
            <a:ext cx="1857375" cy="8667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397125"/>
            <a:ext cx="2305050" cy="9810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64"/>
          <a:stretch>
            <a:fillRect/>
          </a:stretch>
        </p:blipFill>
        <p:spPr bwMode="auto">
          <a:xfrm>
            <a:off x="442913" y="3959225"/>
            <a:ext cx="1362075" cy="65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4806950"/>
            <a:ext cx="4267200" cy="9429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17500" y="268288"/>
            <a:ext cx="5454650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6.2.1总体均值 的区间估计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graphicFrame>
        <p:nvGraphicFramePr>
          <p:cNvPr id="32779" name="对象 2"/>
          <p:cNvGraphicFramePr>
            <a:graphicFrameLocks noChangeAspect="1"/>
          </p:cNvGraphicFramePr>
          <p:nvPr/>
        </p:nvGraphicFramePr>
        <p:xfrm>
          <a:off x="2441575" y="1976438"/>
          <a:ext cx="9556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Equation" r:id="rId9" imgW="431800" imgH="228600" progId="Equation.DSMT4">
                  <p:embed/>
                </p:oleObj>
              </mc:Choice>
              <mc:Fallback>
                <p:oleObj name="Equation" r:id="rId9" imgW="431800" imgH="2286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1976438"/>
                        <a:ext cx="955675" cy="5048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8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770188"/>
            <a:ext cx="37385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13" y="3860800"/>
            <a:ext cx="285115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1" r="91776" b="16360"/>
          <a:stretch>
            <a:fillRect/>
          </a:stretch>
        </p:blipFill>
        <p:spPr bwMode="auto">
          <a:xfrm>
            <a:off x="319088" y="188913"/>
            <a:ext cx="7588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658813"/>
            <a:ext cx="4370387" cy="3024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997325"/>
            <a:ext cx="4267200" cy="9445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/>
          <a:stretch>
            <a:fillRect/>
          </a:stretch>
        </p:blipFill>
        <p:spPr bwMode="auto">
          <a:xfrm>
            <a:off x="2149475" y="5300663"/>
            <a:ext cx="6465888" cy="10810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左右箭头 1"/>
          <p:cNvSpPr/>
          <p:nvPr/>
        </p:nvSpPr>
        <p:spPr>
          <a:xfrm>
            <a:off x="900113" y="5613400"/>
            <a:ext cx="935037" cy="407988"/>
          </a:xfrm>
          <a:prstGeom prst="left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21" t="3175" r="50000" b="-3175"/>
          <a:stretch>
            <a:fillRect/>
          </a:stretch>
        </p:blipFill>
        <p:spPr bwMode="auto">
          <a:xfrm>
            <a:off x="-639763" y="338138"/>
            <a:ext cx="5427663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2213"/>
            <a:ext cx="4638675" cy="10572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920875"/>
            <a:ext cx="18383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985838"/>
            <a:ext cx="16859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86"/>
          <a:stretch>
            <a:fillRect/>
          </a:stretch>
        </p:blipFill>
        <p:spPr bwMode="auto">
          <a:xfrm>
            <a:off x="395288" y="3424238"/>
            <a:ext cx="21748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86"/>
          <a:stretch>
            <a:fillRect/>
          </a:stretch>
        </p:blipFill>
        <p:spPr bwMode="auto">
          <a:xfrm>
            <a:off x="2827338" y="3430588"/>
            <a:ext cx="2403475" cy="639762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9400" y="3357563"/>
            <a:ext cx="1000125" cy="781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4338638"/>
            <a:ext cx="43815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5370513"/>
            <a:ext cx="674688" cy="43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5208588"/>
            <a:ext cx="705167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3"/>
          <a:stretch>
            <a:fillRect/>
          </a:stretch>
        </p:blipFill>
        <p:spPr bwMode="auto">
          <a:xfrm>
            <a:off x="1838325" y="4684713"/>
            <a:ext cx="61388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7186612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830513"/>
            <a:ext cx="7910513" cy="175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622800"/>
            <a:ext cx="7399338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77"/>
          <a:stretch>
            <a:fillRect/>
          </a:stretch>
        </p:blipFill>
        <p:spPr bwMode="auto">
          <a:xfrm>
            <a:off x="452438" y="500063"/>
            <a:ext cx="576262" cy="6477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1427163"/>
            <a:ext cx="3725862" cy="1354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997200"/>
            <a:ext cx="8159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6870" name="对象 2"/>
          <p:cNvGraphicFramePr>
            <a:graphicFrameLocks noChangeAspect="1"/>
          </p:cNvGraphicFramePr>
          <p:nvPr/>
        </p:nvGraphicFramePr>
        <p:xfrm>
          <a:off x="1189038" y="3535363"/>
          <a:ext cx="631983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Equation" r:id="rId4" imgW="3098800" imgH="419100" progId="Equation.DSMT4">
                  <p:embed/>
                </p:oleObj>
              </mc:Choice>
              <mc:Fallback>
                <p:oleObj name="Equation" r:id="rId4" imgW="3098800" imgH="4191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38" y="3535363"/>
                        <a:ext cx="631983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1179513" y="4830763"/>
            <a:ext cx="6345237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即（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101.44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109.28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表明该批食品</a:t>
            </a:r>
            <a:r>
              <a:rPr lang="zh-CN" altLang="en-US" b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平均重量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95%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的置信区间为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101.44g~109.28g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598488"/>
            <a:ext cx="1223963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9788" y="1741488"/>
            <a:ext cx="16764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7988" y="3644900"/>
            <a:ext cx="936625" cy="646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91475" y="4789488"/>
            <a:ext cx="935038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368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/>
          <a:stretch>
            <a:fillRect/>
          </a:stretch>
        </p:blipFill>
        <p:spPr bwMode="auto">
          <a:xfrm>
            <a:off x="1179513" y="500063"/>
            <a:ext cx="5267325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848600" cy="2232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"/>
          <a:srcRect l="-1879" r="-2176"/>
          <a:stretch>
            <a:fillRect/>
          </a:stretch>
        </p:blipFill>
        <p:spPr bwMode="auto">
          <a:xfrm>
            <a:off x="1304925" y="1622425"/>
            <a:ext cx="7227888" cy="20875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sp>
        <p:nvSpPr>
          <p:cNvPr id="11267" name="文本框 1"/>
          <p:cNvSpPr txBox="1">
            <a:spLocks noChangeArrowheads="1"/>
          </p:cNvSpPr>
          <p:nvPr/>
        </p:nvSpPr>
        <p:spPr bwMode="auto">
          <a:xfrm>
            <a:off x="447675" y="249238"/>
            <a:ext cx="38989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400" b="1">
                <a:ea typeface="等线" panose="02010600030101010101" pitchFamily="2" charset="-122"/>
              </a:rPr>
              <a:t>6.1 参数估计的一般问题</a:t>
            </a:r>
            <a:endParaRPr lang="zh-CN" altLang="en-US" sz="2400" b="1">
              <a:ea typeface="等线" panose="02010600030101010101" pitchFamily="2" charset="-122"/>
            </a:endParaRPr>
          </a:p>
          <a:p>
            <a:endParaRPr lang="zh-CN" altLang="en-US" sz="2400" b="1">
              <a:ea typeface="等线" panose="02010600030101010101" pitchFamily="2" charset="-122"/>
            </a:endParaRPr>
          </a:p>
          <a:p>
            <a:r>
              <a:rPr lang="zh-CN" altLang="en-US" sz="2400" b="1">
                <a:ea typeface="等线" panose="02010600030101010101" pitchFamily="2" charset="-122"/>
              </a:rPr>
              <a:t>6.1.1 估计量与估计值</a:t>
            </a:r>
            <a:endParaRPr lang="zh-CN" altLang="en-US" sz="2400" b="1"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4925" y="4292600"/>
            <a:ext cx="7227888" cy="16319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2.</a:t>
            </a:r>
            <a:r>
              <a:rPr lang="zh-CN" altLang="zh-CN" sz="20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估计量：</a:t>
            </a: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在参数估计中，用来估计总体参数的统计量的名称称为估计量。</a:t>
            </a: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估计值：根据一个具体样本计算出来的估计量的数值。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620713"/>
            <a:ext cx="4824412" cy="1743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1567"/>
            <a:ext cx="5472112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17647" r="72470" b="13504"/>
          <a:stretch>
            <a:fillRect/>
          </a:stretch>
        </p:blipFill>
        <p:spPr bwMode="auto">
          <a:xfrm>
            <a:off x="373003" y="260648"/>
            <a:ext cx="2108632" cy="44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5" y="908843"/>
            <a:ext cx="76565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9" y="1706730"/>
            <a:ext cx="1944191" cy="509419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9" y="2636912"/>
            <a:ext cx="2269149" cy="97656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1" r="85022" b="18180"/>
          <a:stretch>
            <a:fillRect/>
          </a:stretch>
        </p:blipFill>
        <p:spPr bwMode="auto">
          <a:xfrm>
            <a:off x="227049" y="4205920"/>
            <a:ext cx="1433578" cy="46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77072"/>
            <a:ext cx="3600400" cy="93650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6" name="对象 1"/>
          <p:cNvGraphicFramePr>
            <a:graphicFrameLocks noChangeAspect="1"/>
          </p:cNvGraphicFramePr>
          <p:nvPr/>
        </p:nvGraphicFramePr>
        <p:xfrm>
          <a:off x="2267744" y="980430"/>
          <a:ext cx="819075" cy="43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Equation" r:id="rId7" imgW="431800" imgH="228600" progId="Equation.DSMT4">
                  <p:embed/>
                </p:oleObj>
              </mc:Choice>
              <mc:Fallback>
                <p:oleObj name="Equation" r:id="rId7" imgW="43180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980430"/>
                        <a:ext cx="819075" cy="4330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62906"/>
            <a:ext cx="37401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87" y="1485106"/>
            <a:ext cx="2136623" cy="909389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047" y="4077072"/>
            <a:ext cx="2690813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44675" y="188913"/>
            <a:ext cx="4602163" cy="3455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4813"/>
            <a:ext cx="765651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4005263"/>
            <a:ext cx="48037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/>
          <a:stretch>
            <a:fillRect/>
          </a:stretch>
        </p:blipFill>
        <p:spPr bwMode="auto">
          <a:xfrm>
            <a:off x="2433638" y="5445125"/>
            <a:ext cx="6245225" cy="11271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左右箭头 5"/>
          <p:cNvSpPr/>
          <p:nvPr/>
        </p:nvSpPr>
        <p:spPr>
          <a:xfrm>
            <a:off x="1295400" y="5803900"/>
            <a:ext cx="936625" cy="409575"/>
          </a:xfrm>
          <a:prstGeom prst="left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6250"/>
            <a:ext cx="95710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84313"/>
            <a:ext cx="4162425" cy="11525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3284984"/>
            <a:ext cx="243387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81075"/>
            <a:ext cx="76739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420938"/>
            <a:ext cx="6929438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684213" y="3846513"/>
            <a:ext cx="526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请建立这批灯泡平均使用寿命</a:t>
            </a:r>
            <a:r>
              <a:rPr lang="en-US" altLang="zh-CN" sz="2000" b="1">
                <a:latin typeface="等线" panose="02010600030101010101" pitchFamily="2" charset="-122"/>
                <a:ea typeface="等线" panose="02010600030101010101" pitchFamily="2" charset="-122"/>
              </a:rPr>
              <a:t>95%</a:t>
            </a:r>
            <a:r>
              <a:rPr lang="zh-CN" altLang="en-US" sz="2000" b="1">
                <a:latin typeface="等线" panose="02010600030101010101" pitchFamily="2" charset="-122"/>
                <a:ea typeface="等线" panose="02010600030101010101" pitchFamily="2" charset="-122"/>
              </a:rPr>
              <a:t>的置信区间</a:t>
            </a:r>
            <a:r>
              <a:rPr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zh-CN" altLang="en-US" sz="20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77"/>
          <a:stretch>
            <a:fillRect/>
          </a:stretch>
        </p:blipFill>
        <p:spPr bwMode="auto">
          <a:xfrm>
            <a:off x="452438" y="500063"/>
            <a:ext cx="576262" cy="6477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997200"/>
            <a:ext cx="8159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1989" name="对象 2"/>
          <p:cNvGraphicFramePr>
            <a:graphicFrameLocks noChangeAspect="1"/>
          </p:cNvGraphicFramePr>
          <p:nvPr/>
        </p:nvGraphicFramePr>
        <p:xfrm>
          <a:off x="1179513" y="3644899"/>
          <a:ext cx="5452715" cy="76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Equation" r:id="rId3" imgW="3009900" imgH="419100" progId="Equation.DSMT4">
                  <p:embed/>
                </p:oleObj>
              </mc:Choice>
              <mc:Fallback>
                <p:oleObj name="Equation" r:id="rId3" imgW="3009900" imgH="4191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644899"/>
                        <a:ext cx="5452715" cy="76868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8"/>
          <p:cNvSpPr>
            <a:spLocks noChangeArrowheads="1"/>
          </p:cNvSpPr>
          <p:nvPr/>
        </p:nvSpPr>
        <p:spPr bwMode="auto">
          <a:xfrm>
            <a:off x="1179513" y="4886325"/>
            <a:ext cx="6440487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即（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1476.8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1503.2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），表明该种灯泡</a:t>
            </a:r>
            <a:r>
              <a:rPr lang="zh-CN" altLang="zh-CN" b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平均使用寿命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95%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的置信区间为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1476.8~1503.2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小时</a:t>
            </a:r>
            <a:endParaRPr lang="zh-CN" altLang="en-US"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598488"/>
            <a:ext cx="1223963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9788" y="1741488"/>
            <a:ext cx="1676400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9563" y="3644899"/>
            <a:ext cx="936625" cy="646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1932" y="4851112"/>
            <a:ext cx="935038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4199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438150"/>
            <a:ext cx="5364163" cy="709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99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447800"/>
            <a:ext cx="5364163" cy="138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98463"/>
            <a:ext cx="783748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150938"/>
            <a:ext cx="77724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49"/>
          <a:stretch>
            <a:fillRect/>
          </a:stretch>
        </p:blipFill>
        <p:spPr bwMode="auto">
          <a:xfrm>
            <a:off x="485776" y="2297113"/>
            <a:ext cx="48895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2060575"/>
            <a:ext cx="2524125" cy="12001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47"/>
          <a:stretch>
            <a:fillRect/>
          </a:stretch>
        </p:blipFill>
        <p:spPr bwMode="auto">
          <a:xfrm>
            <a:off x="496701" y="3573463"/>
            <a:ext cx="4995718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3521075"/>
            <a:ext cx="2638425" cy="12573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9" y="1628776"/>
            <a:ext cx="4753147" cy="14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" y="908720"/>
            <a:ext cx="4238625" cy="1314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" y="2877869"/>
            <a:ext cx="5162550" cy="1085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" y="4506069"/>
            <a:ext cx="5572125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73239"/>
            <a:ext cx="5689128" cy="13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5313" y="1719263"/>
            <a:ext cx="7432675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2"/>
          <a:srcRect r="13118"/>
          <a:stretch>
            <a:fillRect/>
          </a:stretch>
        </p:blipFill>
        <p:spPr bwMode="auto">
          <a:xfrm>
            <a:off x="601663" y="3922713"/>
            <a:ext cx="7354887" cy="1271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sp>
        <p:nvSpPr>
          <p:cNvPr id="12292" name="文本框 1"/>
          <p:cNvSpPr txBox="1">
            <a:spLocks noChangeArrowheads="1"/>
          </p:cNvSpPr>
          <p:nvPr/>
        </p:nvSpPr>
        <p:spPr bwMode="auto">
          <a:xfrm>
            <a:off x="595313" y="501650"/>
            <a:ext cx="2540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400" b="1">
                <a:ea typeface="等线" panose="02010600030101010101" pitchFamily="2" charset="-122"/>
              </a:rPr>
              <a:t>6.1.2  点估计</a:t>
            </a:r>
            <a:endParaRPr lang="zh-CN" altLang="en-US" sz="24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5554960" cy="10943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97891"/>
            <a:ext cx="4031621" cy="9870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689043"/>
            <a:ext cx="5047629" cy="11801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60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05" y="5230708"/>
            <a:ext cx="4191227" cy="5267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" r="74907" b="15253"/>
          <a:stretch>
            <a:fillRect/>
          </a:stretch>
        </p:blipFill>
        <p:spPr bwMode="auto">
          <a:xfrm>
            <a:off x="422275" y="1072848"/>
            <a:ext cx="1845469" cy="44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1072849"/>
            <a:ext cx="1080120" cy="4500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87"/>
          <a:stretch>
            <a:fillRect/>
          </a:stretch>
        </p:blipFill>
        <p:spPr bwMode="auto">
          <a:xfrm>
            <a:off x="531740" y="1700808"/>
            <a:ext cx="2902816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583" y="1846948"/>
            <a:ext cx="1637481" cy="43012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45" y="2695640"/>
            <a:ext cx="2352488" cy="789589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62"/>
          <a:stretch>
            <a:fillRect/>
          </a:stretch>
        </p:blipFill>
        <p:spPr bwMode="auto">
          <a:xfrm>
            <a:off x="531740" y="3688898"/>
            <a:ext cx="1018803" cy="51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4" y="4441639"/>
            <a:ext cx="4175535" cy="9391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文本框 1"/>
          <p:cNvSpPr txBox="1">
            <a:spLocks noChangeArrowheads="1"/>
          </p:cNvSpPr>
          <p:nvPr/>
        </p:nvSpPr>
        <p:spPr bwMode="auto">
          <a:xfrm>
            <a:off x="422275" y="400050"/>
            <a:ext cx="6024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6.2.2总体方差的区间估计（限于正态总体）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  <p:pic>
        <p:nvPicPr>
          <p:cNvPr id="4404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54" y="3948796"/>
            <a:ext cx="3323348" cy="204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4813"/>
            <a:ext cx="86137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9" y="3856141"/>
            <a:ext cx="3979862" cy="89524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/>
          <a:stretch>
            <a:fillRect/>
          </a:stretch>
        </p:blipFill>
        <p:spPr bwMode="auto">
          <a:xfrm>
            <a:off x="3563888" y="5027636"/>
            <a:ext cx="4850779" cy="119534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404813"/>
            <a:ext cx="4765888" cy="28025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左右箭头 5"/>
          <p:cNvSpPr/>
          <p:nvPr/>
        </p:nvSpPr>
        <p:spPr>
          <a:xfrm>
            <a:off x="2074751" y="5472555"/>
            <a:ext cx="1052512" cy="305501"/>
          </a:xfrm>
          <a:prstGeom prst="left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8413"/>
            <a:ext cx="11171237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92375"/>
            <a:ext cx="4546600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76250"/>
            <a:ext cx="6264275" cy="188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565400"/>
            <a:ext cx="7483475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221163"/>
            <a:ext cx="6713538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77"/>
          <a:stretch>
            <a:fillRect/>
          </a:stretch>
        </p:blipFill>
        <p:spPr bwMode="auto">
          <a:xfrm>
            <a:off x="165100" y="341313"/>
            <a:ext cx="576263" cy="6492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4270375"/>
            <a:ext cx="8159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80313" y="481013"/>
            <a:ext cx="1223962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6625" y="2413000"/>
            <a:ext cx="1677988" cy="369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7988" y="4400550"/>
            <a:ext cx="936625" cy="6461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7988" y="5856288"/>
            <a:ext cx="936625" cy="646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481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28600"/>
            <a:ext cx="5765800" cy="1039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813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466850"/>
            <a:ext cx="4622725" cy="25114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8139" name="对象 4"/>
          <p:cNvGraphicFramePr>
            <a:graphicFrameLocks noChangeAspect="1"/>
          </p:cNvGraphicFramePr>
          <p:nvPr/>
        </p:nvGraphicFramePr>
        <p:xfrm>
          <a:off x="2036763" y="4291013"/>
          <a:ext cx="417036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Equation" r:id="rId5" imgW="2082800" imgH="431800" progId="Equation.DSMT4">
                  <p:embed/>
                </p:oleObj>
              </mc:Choice>
              <mc:Fallback>
                <p:oleObj name="Equation" r:id="rId5" imgW="2082800" imgH="431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4291013"/>
                        <a:ext cx="4170362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4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99" y="5552751"/>
            <a:ext cx="6766313" cy="9442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3"/>
          <a:stretch>
            <a:fillRect/>
          </a:stretch>
        </p:blipFill>
        <p:spPr bwMode="auto">
          <a:xfrm>
            <a:off x="706236" y="1083456"/>
            <a:ext cx="3582195" cy="401643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4915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15"/>
          <a:stretch>
            <a:fillRect/>
          </a:stretch>
        </p:blipFill>
        <p:spPr bwMode="auto">
          <a:xfrm>
            <a:off x="706237" y="1772816"/>
            <a:ext cx="3145684" cy="51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66" y="2559050"/>
            <a:ext cx="2832622" cy="7669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9901"/>
            <a:ext cx="2865438" cy="889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9" r="40436"/>
          <a:stretch>
            <a:fillRect/>
          </a:stretch>
        </p:blipFill>
        <p:spPr bwMode="auto">
          <a:xfrm>
            <a:off x="730466" y="3948384"/>
            <a:ext cx="3576456" cy="57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41" y="3781569"/>
            <a:ext cx="2524125" cy="9048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0"/>
          <a:stretch>
            <a:fillRect/>
          </a:stretch>
        </p:blipFill>
        <p:spPr bwMode="auto">
          <a:xfrm>
            <a:off x="653863" y="5346179"/>
            <a:ext cx="3937774" cy="49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764" y="5131490"/>
            <a:ext cx="2577002" cy="92736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2" name="文本框 1"/>
          <p:cNvSpPr txBox="1">
            <a:spLocks noChangeArrowheads="1"/>
          </p:cNvSpPr>
          <p:nvPr/>
        </p:nvSpPr>
        <p:spPr bwMode="auto">
          <a:xfrm>
            <a:off x="361950" y="500063"/>
            <a:ext cx="60483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6.2.3总体比例的区间估计（限于大样本情况）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70013"/>
            <a:ext cx="7837487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77"/>
          <a:stretch>
            <a:fillRect/>
          </a:stretch>
        </p:blipFill>
        <p:spPr bwMode="auto">
          <a:xfrm>
            <a:off x="250825" y="196850"/>
            <a:ext cx="576263" cy="6492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924175"/>
            <a:ext cx="815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50113" y="2482850"/>
            <a:ext cx="1676400" cy="369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8313" y="4005263"/>
            <a:ext cx="936625" cy="646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5613" y="5572125"/>
            <a:ext cx="936625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51208" name="对象 4"/>
          <p:cNvGraphicFramePr>
            <a:graphicFrameLocks noChangeAspect="1"/>
          </p:cNvGraphicFramePr>
          <p:nvPr/>
        </p:nvGraphicFramePr>
        <p:xfrm>
          <a:off x="523875" y="692150"/>
          <a:ext cx="26812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6" name="Equation" r:id="rId3" imgW="1790700" imgH="660400" progId="Equation.DSMT4">
                  <p:embed/>
                </p:oleObj>
              </mc:Choice>
              <mc:Fallback>
                <p:oleObj name="Equation" r:id="rId3" imgW="1790700" imgH="6604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692150"/>
                        <a:ext cx="2681288" cy="990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328613" y="1835150"/>
            <a:ext cx="4367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符合大样本要求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，总体比例的置信区间为</a:t>
            </a:r>
            <a:endParaRPr lang="zh-CN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1210" name="对象 10"/>
          <p:cNvGraphicFramePr>
            <a:graphicFrameLocks noChangeAspect="1"/>
          </p:cNvGraphicFramePr>
          <p:nvPr/>
        </p:nvGraphicFramePr>
        <p:xfrm>
          <a:off x="4672013" y="1674813"/>
          <a:ext cx="1954212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Equation" r:id="rId5" imgW="1256665" imgH="444500" progId="Equation.DSMT4">
                  <p:embed/>
                </p:oleObj>
              </mc:Choice>
              <mc:Fallback>
                <p:oleObj name="Equation" r:id="rId5" imgW="1256665" imgH="4445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1674813"/>
                        <a:ext cx="1954212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686914" y="1653527"/>
            <a:ext cx="1223963" cy="369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51212" name="对象 11"/>
          <p:cNvGraphicFramePr>
            <a:graphicFrameLocks noChangeAspect="1"/>
          </p:cNvGraphicFramePr>
          <p:nvPr/>
        </p:nvGraphicFramePr>
        <p:xfrm>
          <a:off x="390525" y="3375025"/>
          <a:ext cx="5668963" cy="170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8" name="Equation" r:id="rId7" imgW="2959100" imgH="889000" progId="Equation.DSMT4">
                  <p:embed/>
                </p:oleObj>
              </mc:Choice>
              <mc:Fallback>
                <p:oleObj name="Equation" r:id="rId7" imgW="2959100" imgH="8890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3375025"/>
                        <a:ext cx="5668963" cy="170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90"/>
          <a:stretch>
            <a:fillRect/>
          </a:stretch>
        </p:blipFill>
        <p:spPr bwMode="auto">
          <a:xfrm>
            <a:off x="357188" y="2352675"/>
            <a:ext cx="3725862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1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5280025"/>
            <a:ext cx="7375525" cy="1077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2"/>
          <p:cNvSpPr>
            <a:spLocks noChangeArrowheads="1"/>
          </p:cNvSpPr>
          <p:nvPr/>
        </p:nvSpPr>
        <p:spPr bwMode="auto">
          <a:xfrm>
            <a:off x="423863" y="1484313"/>
            <a:ext cx="20161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现随机抽取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只，</a:t>
            </a:r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测得其寿命分别为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1502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1453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1367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>
                <a:latin typeface="等线" panose="02010600030101010101" pitchFamily="2" charset="-122"/>
                <a:ea typeface="等线" panose="02010600030101010101" pitchFamily="2" charset="-122"/>
              </a:rPr>
              <a:t>1650</a:t>
            </a:r>
            <a:r>
              <a:rPr lang="zh-CN" altLang="zh-CN" b="1">
                <a:latin typeface="等线" panose="02010600030101010101" pitchFamily="2" charset="-122"/>
                <a:ea typeface="等线" panose="02010600030101010101" pitchFamily="2" charset="-122"/>
              </a:rPr>
              <a:t>小时，</a:t>
            </a:r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315" name="Picture 1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57" t="73338" r="30933"/>
          <a:stretch>
            <a:fillRect/>
          </a:stretch>
        </p:blipFill>
        <p:spPr bwMode="auto">
          <a:xfrm>
            <a:off x="395288" y="3068638"/>
            <a:ext cx="1641475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60198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1628775"/>
            <a:ext cx="59436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6011863" y="5084763"/>
            <a:ext cx="215900" cy="431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795963" y="5157788"/>
            <a:ext cx="60325" cy="358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76450"/>
            <a:ext cx="6961187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3173162"/>
            <a:ext cx="7581726" cy="1138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8" name="文本框 1"/>
          <p:cNvSpPr txBox="1">
            <a:spLocks noChangeArrowheads="1"/>
          </p:cNvSpPr>
          <p:nvPr/>
        </p:nvSpPr>
        <p:spPr bwMode="auto">
          <a:xfrm>
            <a:off x="374650" y="363538"/>
            <a:ext cx="4775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400" b="1">
                <a:ea typeface="等线" panose="02010600030101010101" pitchFamily="2" charset="-122"/>
              </a:rPr>
              <a:t>6.3 两个总体参数的区间估计</a:t>
            </a:r>
            <a:endParaRPr lang="zh-CN" altLang="en-US" sz="2400" b="1"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288" y="1289050"/>
            <a:ext cx="4248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6.3.1 两个总体均值之差 </a:t>
            </a:r>
            <a:r>
              <a:rPr lang="zh-CN" altLang="en-US" sz="2000" b="1" dirty="0" smtClean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       的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估计 </a:t>
            </a:r>
            <a:r>
              <a:rPr lang="zh-CN" altLang="en-US" sz="2000" b="1" dirty="0" smtClean="0">
                <a:latin typeface="等线" panose="02010600030101010101" pitchFamily="2" charset="-122"/>
                <a:ea typeface="等线" panose="02010600030101010101" pitchFamily="2" charset="-122"/>
                <a:cs typeface="+mj-ea"/>
              </a:rPr>
              <a:t>  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  <a:cs typeface="+mj-ea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59832" y="1289050"/>
          <a:ext cx="648072" cy="32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3" imgW="10972800" imgH="5486400" progId="Equation.DSMT4">
                  <p:embed/>
                </p:oleObj>
              </mc:Choice>
              <mc:Fallback>
                <p:oleObj name="Equation" r:id="rId3" imgW="10972800" imgH="5486400" progId="Equation.DSMT4">
                  <p:embed/>
                  <p:pic>
                    <p:nvPicPr>
                      <p:cNvPr id="0" name="图片 522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9832" y="1289050"/>
                        <a:ext cx="648072" cy="324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7963"/>
            <a:ext cx="9340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2"/>
          <a:stretch>
            <a:fillRect/>
          </a:stretch>
        </p:blipFill>
        <p:spPr bwMode="auto">
          <a:xfrm>
            <a:off x="485775" y="962057"/>
            <a:ext cx="845865" cy="56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704975" y="1071563"/>
            <a:ext cx="3817938" cy="450850"/>
            <a:chOff x="1704975" y="1044575"/>
            <a:chExt cx="3846513" cy="422275"/>
          </a:xfrm>
          <a:solidFill>
            <a:srgbClr val="00B0F0"/>
          </a:solidFill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975" y="1060450"/>
              <a:ext cx="755650" cy="39052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288" y="1071563"/>
              <a:ext cx="728662" cy="36036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763" y="1044575"/>
              <a:ext cx="1482725" cy="4222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838" y="1044575"/>
              <a:ext cx="288925" cy="42227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3256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92"/>
          <a:stretch>
            <a:fillRect/>
          </a:stretch>
        </p:blipFill>
        <p:spPr bwMode="auto">
          <a:xfrm>
            <a:off x="485776" y="1756604"/>
            <a:ext cx="1349920" cy="54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3" y="1657350"/>
            <a:ext cx="16891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11" y="2206625"/>
            <a:ext cx="1452802" cy="67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607" y="1682894"/>
            <a:ext cx="1654828" cy="40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39" y="2190487"/>
            <a:ext cx="1528763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95" y="3140967"/>
            <a:ext cx="3024401" cy="116437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</p:pic>
      <p:pic>
        <p:nvPicPr>
          <p:cNvPr id="53264" name="Picture 16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r="50000"/>
          <a:stretch>
            <a:fillRect/>
          </a:stretch>
        </p:blipFill>
        <p:spPr bwMode="auto">
          <a:xfrm>
            <a:off x="553461" y="5013176"/>
            <a:ext cx="3515302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268" name="Object 20"/>
          <p:cNvGraphicFramePr>
            <a:graphicFrameLocks noChangeAspect="1"/>
          </p:cNvGraphicFramePr>
          <p:nvPr/>
        </p:nvGraphicFramePr>
        <p:xfrm>
          <a:off x="4644008" y="4797152"/>
          <a:ext cx="3743845" cy="1057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2" name="Equation" r:id="rId14" imgW="1752600" imgH="495300" progId="Equation.DSMT4">
                  <p:embed/>
                </p:oleObj>
              </mc:Choice>
              <mc:Fallback>
                <p:oleObj name="Equation" r:id="rId14" imgW="1752600" imgH="495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797152"/>
                        <a:ext cx="3743845" cy="1057434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549274"/>
            <a:ext cx="6712021" cy="100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44674"/>
            <a:ext cx="5387056" cy="158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592340"/>
            <a:ext cx="6308854" cy="142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" name="墨迹 1"/>
              <p14:cNvContentPartPr/>
              <p14:nvPr/>
            </p14:nvContentPartPr>
            <p14:xfrm>
              <a:off x="7391400" y="4191000"/>
              <a:ext cx="88900" cy="9525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5"/>
            </p:blipFill>
            <p:spPr>
              <a:xfrm>
                <a:off x="7391400" y="4191000"/>
                <a:ext cx="889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" name="墨迹 2"/>
              <p14:cNvContentPartPr/>
              <p14:nvPr/>
            </p14:nvContentPartPr>
            <p14:xfrm>
              <a:off x="7391400" y="4095750"/>
              <a:ext cx="234950" cy="4318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7"/>
            </p:blipFill>
            <p:spPr>
              <a:xfrm>
                <a:off x="7391400" y="4095750"/>
                <a:ext cx="234950" cy="431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" name="墨迹 3"/>
              <p14:cNvContentPartPr/>
              <p14:nvPr/>
            </p14:nvContentPartPr>
            <p14:xfrm>
              <a:off x="7550150" y="4356100"/>
              <a:ext cx="82550" cy="10795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9"/>
            </p:blipFill>
            <p:spPr>
              <a:xfrm>
                <a:off x="7550150" y="4356100"/>
                <a:ext cx="825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5" name="墨迹 4"/>
              <p14:cNvContentPartPr/>
              <p14:nvPr/>
            </p14:nvContentPartPr>
            <p14:xfrm>
              <a:off x="7105650" y="3365500"/>
              <a:ext cx="1270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1"/>
            </p:blipFill>
            <p:spPr>
              <a:xfrm>
                <a:off x="7105650" y="33655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20272" y="2261664"/>
            <a:ext cx="1676400" cy="369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0047" y="3686969"/>
            <a:ext cx="936625" cy="646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3620" y="5278438"/>
            <a:ext cx="936625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3628" y="908050"/>
            <a:ext cx="1223963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93200" name="Picture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41632"/>
            <a:ext cx="3888234" cy="4412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4" y="332656"/>
            <a:ext cx="4996042" cy="12701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2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4" y="3127498"/>
            <a:ext cx="3816797" cy="17555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03" y="5522913"/>
            <a:ext cx="6811962" cy="409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0350"/>
            <a:ext cx="86137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0" r="87931" b="16904"/>
          <a:stretch>
            <a:fillRect/>
          </a:stretch>
        </p:blipFill>
        <p:spPr bwMode="auto">
          <a:xfrm>
            <a:off x="456806" y="1273897"/>
            <a:ext cx="924069" cy="36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6" t="14145" r="48201" b="-14145"/>
          <a:stretch>
            <a:fillRect/>
          </a:stretch>
        </p:blipFill>
        <p:spPr bwMode="auto">
          <a:xfrm>
            <a:off x="1900239" y="1341177"/>
            <a:ext cx="1736580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8"/>
          <a:stretch>
            <a:fillRect/>
          </a:stretch>
        </p:blipFill>
        <p:spPr bwMode="auto">
          <a:xfrm>
            <a:off x="4283968" y="1273897"/>
            <a:ext cx="1793031" cy="490624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15"/>
          <a:stretch>
            <a:fillRect/>
          </a:stretch>
        </p:blipFill>
        <p:spPr bwMode="auto">
          <a:xfrm>
            <a:off x="468313" y="1815810"/>
            <a:ext cx="1318923" cy="52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95" y="2404668"/>
            <a:ext cx="3608363" cy="109467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77" y="2803146"/>
            <a:ext cx="2400709" cy="69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8" r="54041" b="12382"/>
          <a:stretch>
            <a:fillRect/>
          </a:stretch>
        </p:blipFill>
        <p:spPr bwMode="auto">
          <a:xfrm>
            <a:off x="456806" y="4060126"/>
            <a:ext cx="3586584" cy="42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5309" name="Object 13"/>
          <p:cNvGraphicFramePr>
            <a:graphicFrameLocks noChangeAspect="1"/>
          </p:cNvGraphicFramePr>
          <p:nvPr/>
        </p:nvGraphicFramePr>
        <p:xfrm>
          <a:off x="3577145" y="4653136"/>
          <a:ext cx="4968775" cy="948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Equation" r:id="rId9" imgW="2527300" imgH="482600" progId="Equation.DSMT4">
                  <p:embed/>
                </p:oleObj>
              </mc:Choice>
              <mc:Fallback>
                <p:oleObj name="Equation" r:id="rId9" imgW="2527300" imgH="482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7145" y="4653136"/>
                        <a:ext cx="4968775" cy="948921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765176"/>
            <a:ext cx="6623967" cy="99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99" b="8766"/>
          <a:stretch>
            <a:fillRect/>
          </a:stretch>
        </p:blipFill>
        <p:spPr bwMode="auto">
          <a:xfrm>
            <a:off x="735014" y="2133602"/>
            <a:ext cx="4107150" cy="170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66"/>
          <a:stretch>
            <a:fillRect/>
          </a:stretch>
        </p:blipFill>
        <p:spPr bwMode="auto">
          <a:xfrm>
            <a:off x="683568" y="4266183"/>
            <a:ext cx="4392488" cy="62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23894" y="2547505"/>
            <a:ext cx="1676400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3669" y="3988667"/>
            <a:ext cx="936625" cy="646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3669" y="5572125"/>
            <a:ext cx="936625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76331" y="908050"/>
            <a:ext cx="1223963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94218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0350"/>
            <a:ext cx="4896916" cy="16583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5734050" cy="1028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9" y="4005263"/>
            <a:ext cx="5438775" cy="1228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661025"/>
            <a:ext cx="4181475" cy="476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986115"/>
            <a:ext cx="6343873" cy="71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5" r="47611" b="13690"/>
          <a:stretch>
            <a:fillRect/>
          </a:stretch>
        </p:blipFill>
        <p:spPr bwMode="auto">
          <a:xfrm>
            <a:off x="611560" y="2139215"/>
            <a:ext cx="3312368" cy="45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2699792" y="2996952"/>
          <a:ext cx="4643327" cy="99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Equation" r:id="rId3" imgW="2311400" imgH="495300" progId="Equation.DSMT4">
                  <p:embed/>
                </p:oleObj>
              </mc:Choice>
              <mc:Fallback>
                <p:oleObj name="Equation" r:id="rId3" imgW="2311400" imgH="495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2996952"/>
                        <a:ext cx="4643327" cy="99573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25538"/>
            <a:ext cx="7272338" cy="327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7013" y="260350"/>
            <a:ext cx="6129337" cy="1150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538" y="1581150"/>
            <a:ext cx="7042150" cy="16748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538" y="3427413"/>
            <a:ext cx="2957512" cy="4556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sp>
        <p:nvSpPr>
          <p:cNvPr id="14341" name="TextBox 1"/>
          <p:cNvSpPr txBox="1">
            <a:spLocks noChangeArrowheads="1"/>
          </p:cNvSpPr>
          <p:nvPr/>
        </p:nvSpPr>
        <p:spPr bwMode="auto">
          <a:xfrm>
            <a:off x="242888" y="5006975"/>
            <a:ext cx="1814512" cy="6477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/>
              <a:t>点估计的优点：</a:t>
            </a:r>
            <a:endParaRPr lang="en-US" altLang="zh-CN"/>
          </a:p>
          <a:p>
            <a:r>
              <a:rPr lang="zh-CN" altLang="en-US"/>
              <a:t>简单、方便</a:t>
            </a:r>
            <a:endParaRPr lang="en-US" altLang="zh-CN"/>
          </a:p>
        </p:txBody>
      </p:sp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427413"/>
            <a:ext cx="40322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>
          <a:xfrm>
            <a:off x="6732588" y="5802313"/>
            <a:ext cx="0" cy="2952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875463" y="5802313"/>
            <a:ext cx="73025" cy="2952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67625" y="908050"/>
            <a:ext cx="1223963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96266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4791075" cy="2733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2166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96267" name="Object 11"/>
          <p:cNvGraphicFramePr>
            <a:graphicFrameLocks noChangeAspect="1"/>
          </p:cNvGraphicFramePr>
          <p:nvPr/>
        </p:nvGraphicFramePr>
        <p:xfrm>
          <a:off x="4139952" y="3573016"/>
          <a:ext cx="3745061" cy="2557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2" name="Equation" r:id="rId2" imgW="2247900" imgH="1524000" progId="Equation.DSMT4">
                  <p:embed/>
                </p:oleObj>
              </mc:Choice>
              <mc:Fallback>
                <p:oleObj name="Equation" r:id="rId2" imgW="2247900" imgH="1524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3573016"/>
                        <a:ext cx="3745061" cy="2557983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48488" y="549275"/>
            <a:ext cx="1676400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04409" y="2162074"/>
            <a:ext cx="936625" cy="65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6376" y="4234439"/>
            <a:ext cx="936625" cy="65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97290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9997"/>
            <a:ext cx="3167831" cy="4181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25612"/>
            <a:ext cx="4536504" cy="1523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477"/>
            <a:ext cx="7102942" cy="8640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4"/>
          <a:stretch>
            <a:fillRect/>
          </a:stretch>
        </p:blipFill>
        <p:spPr bwMode="auto">
          <a:xfrm>
            <a:off x="323528" y="420568"/>
            <a:ext cx="6796087" cy="131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>
              <a:ea typeface="等线" panose="02010600030101010101" pitchFamily="2" charset="-122"/>
            </a:endParaRP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49080"/>
            <a:ext cx="3008383" cy="196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4495800" cy="15240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49" y="1196752"/>
            <a:ext cx="8064500" cy="280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49275"/>
            <a:ext cx="7172325" cy="2376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140968"/>
            <a:ext cx="6570663" cy="1728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6" y="5143501"/>
            <a:ext cx="6702425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61"/>
          <a:stretch>
            <a:fillRect/>
          </a:stretch>
        </p:blipFill>
        <p:spPr bwMode="auto">
          <a:xfrm>
            <a:off x="203056" y="6237312"/>
            <a:ext cx="1959596" cy="384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667625" y="1989138"/>
            <a:ext cx="1223963" cy="376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6550" y="5349803"/>
            <a:ext cx="936625" cy="65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6551" y="3638072"/>
            <a:ext cx="1676400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00100"/>
            <a:ext cx="67913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5422649" cy="24321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73238"/>
            <a:ext cx="6227763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37399" y="2565400"/>
            <a:ext cx="1676400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7174" y="3716337"/>
            <a:ext cx="936625" cy="646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8731" y="5385616"/>
            <a:ext cx="936625" cy="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说明结果含义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9836" y="1100210"/>
            <a:ext cx="1223963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99338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5328394" cy="17607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82858"/>
            <a:ext cx="3778095" cy="10074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716337"/>
            <a:ext cx="6409925" cy="9350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362546"/>
            <a:ext cx="2808114" cy="4501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0"/>
            <a:ext cx="73152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60350"/>
            <a:ext cx="6467475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8" r="40752" b="24252"/>
          <a:stretch>
            <a:fillRect/>
          </a:stretch>
        </p:blipFill>
        <p:spPr bwMode="auto">
          <a:xfrm>
            <a:off x="575621" y="872837"/>
            <a:ext cx="3815779" cy="28055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</p:pic>
      <p:pic>
        <p:nvPicPr>
          <p:cNvPr id="65541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73"/>
          <a:stretch>
            <a:fillRect/>
          </a:stretch>
        </p:blipFill>
        <p:spPr bwMode="auto">
          <a:xfrm>
            <a:off x="575621" y="1412776"/>
            <a:ext cx="3854161" cy="171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2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39"/>
          <a:stretch>
            <a:fillRect/>
          </a:stretch>
        </p:blipFill>
        <p:spPr bwMode="auto">
          <a:xfrm>
            <a:off x="612041" y="3589338"/>
            <a:ext cx="3418622" cy="198048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5543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26"/>
          <a:stretch>
            <a:fillRect/>
          </a:stretch>
        </p:blipFill>
        <p:spPr bwMode="auto">
          <a:xfrm>
            <a:off x="5220072" y="3589338"/>
            <a:ext cx="3298453" cy="1922644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672"/>
            <a:ext cx="5754688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55776" y="2708920"/>
          <a:ext cx="4992370" cy="280987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663700"/>
                <a:gridCol w="1664335"/>
                <a:gridCol w="1664335"/>
              </a:tblGrid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工人编号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方法</a:t>
                      </a: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方法</a:t>
                      </a: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53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62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79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66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50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5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67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29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981075"/>
            <a:ext cx="7634288" cy="1146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7"/>
          <a:stretch>
            <a:fillRect/>
          </a:stretch>
        </p:blipFill>
        <p:spPr bwMode="auto">
          <a:xfrm>
            <a:off x="250825" y="188913"/>
            <a:ext cx="34242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TextBox 1"/>
          <p:cNvSpPr txBox="1">
            <a:spLocks noChangeArrowheads="1"/>
          </p:cNvSpPr>
          <p:nvPr/>
        </p:nvSpPr>
        <p:spPr bwMode="auto">
          <a:xfrm>
            <a:off x="250825" y="2411413"/>
            <a:ext cx="5257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/>
              <a:t>例：</a:t>
            </a:r>
            <a:endParaRPr lang="en-US" altLang="zh-CN"/>
          </a:p>
          <a:p>
            <a:r>
              <a:rPr lang="zh-CN" altLang="en-US"/>
              <a:t>总体：   </a:t>
            </a:r>
            <a:r>
              <a:rPr lang="en-US" altLang="zh-CN"/>
              <a:t>2  3   5  9   12   20   32   32   40  55     </a:t>
            </a:r>
            <a:endParaRPr lang="zh-CN" altLang="en-US"/>
          </a:p>
        </p:txBody>
      </p:sp>
      <p:graphicFrame>
        <p:nvGraphicFramePr>
          <p:cNvPr id="15365" name="对象 2"/>
          <p:cNvGraphicFramePr>
            <a:graphicFrameLocks noChangeAspect="1"/>
          </p:cNvGraphicFramePr>
          <p:nvPr/>
        </p:nvGraphicFramePr>
        <p:xfrm>
          <a:off x="5795963" y="2598738"/>
          <a:ext cx="8445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" name="Equation" r:id="rId3" imgW="444500" imgH="203200" progId="Equation.DSMT4">
                  <p:embed/>
                </p:oleObj>
              </mc:Choice>
              <mc:Fallback>
                <p:oleObj name="Equation" r:id="rId3" imgW="444500" imgH="203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598738"/>
                        <a:ext cx="844550" cy="3968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33375" y="3429000"/>
          <a:ext cx="7551740" cy="1655765"/>
        </p:xfrm>
        <a:graphic>
          <a:graphicData uri="http://schemas.openxmlformats.org/drawingml/2006/table">
            <a:tbl>
              <a:tblPr/>
              <a:tblGrid>
                <a:gridCol w="1010641"/>
                <a:gridCol w="378991"/>
                <a:gridCol w="378991"/>
                <a:gridCol w="378991"/>
                <a:gridCol w="378991"/>
                <a:gridCol w="378991"/>
                <a:gridCol w="378991"/>
                <a:gridCol w="378991"/>
                <a:gridCol w="378991"/>
                <a:gridCol w="378991"/>
                <a:gridCol w="378991"/>
                <a:gridCol w="917063"/>
                <a:gridCol w="917063"/>
                <a:gridCol w="917063"/>
              </a:tblGrid>
              <a:tr h="331153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样本均值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最小值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中位数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1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样本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7.667 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1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样本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18.833 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10.5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1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样本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25.375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26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1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样本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32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40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55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21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16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6"/>
          <a:stretch>
            <a:fillRect/>
          </a:stretch>
        </p:blipFill>
        <p:spPr bwMode="auto">
          <a:xfrm>
            <a:off x="439666" y="1556792"/>
            <a:ext cx="5337679" cy="525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8" name="Rectangle 8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>
              <a:ea typeface="等线" panose="02010600030101010101" pitchFamily="2" charset="-122"/>
            </a:endParaRPr>
          </a:p>
        </p:txBody>
      </p:sp>
      <p:pic>
        <p:nvPicPr>
          <p:cNvPr id="67589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1"/>
          <a:stretch>
            <a:fillRect/>
          </a:stretch>
        </p:blipFill>
        <p:spPr bwMode="auto">
          <a:xfrm>
            <a:off x="4276790" y="3429000"/>
            <a:ext cx="4528386" cy="173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589240"/>
            <a:ext cx="7658100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8600"/>
            <a:ext cx="7153275" cy="1184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54039" y="2420888"/>
          <a:ext cx="3467604" cy="28291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66680"/>
                <a:gridCol w="867122"/>
                <a:gridCol w="866680"/>
                <a:gridCol w="867122"/>
              </a:tblGrid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工人编号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方法</a:t>
                      </a: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方法</a:t>
                      </a: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差值</a:t>
                      </a:r>
                      <a:r>
                        <a:rPr lang="en-US" sz="1400" b="1" i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d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25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53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62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64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17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39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41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-2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13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25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66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50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16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6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75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67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8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7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10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45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29</a:t>
                      </a:r>
                      <a:endParaRPr lang="zh-CN" sz="1400" b="1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16</a:t>
                      </a:r>
                      <a:endParaRPr lang="zh-CN" sz="14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96"/>
          <a:stretch>
            <a:fillRect/>
          </a:stretch>
        </p:blipFill>
        <p:spPr bwMode="auto">
          <a:xfrm>
            <a:off x="468313" y="333375"/>
            <a:ext cx="2389187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3"/>
          <a:stretch>
            <a:fillRect/>
          </a:stretch>
        </p:blipFill>
        <p:spPr bwMode="auto">
          <a:xfrm>
            <a:off x="468313" y="5043487"/>
            <a:ext cx="6839991" cy="6556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736"/>
            <a:ext cx="6839991" cy="34129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82"/>
          <a:stretch>
            <a:fillRect/>
          </a:stretch>
        </p:blipFill>
        <p:spPr bwMode="auto">
          <a:xfrm>
            <a:off x="658814" y="1455737"/>
            <a:ext cx="87904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41425"/>
            <a:ext cx="1152525" cy="9715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641456"/>
            <a:ext cx="76581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48574"/>
            <a:ext cx="3209925" cy="9620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789040"/>
            <a:ext cx="8094662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57613"/>
            <a:ext cx="4210050" cy="10096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0" name="文本框 1"/>
          <p:cNvSpPr txBox="1">
            <a:spLocks noChangeArrowheads="1"/>
          </p:cNvSpPr>
          <p:nvPr/>
        </p:nvSpPr>
        <p:spPr bwMode="auto">
          <a:xfrm>
            <a:off x="420688" y="387350"/>
            <a:ext cx="745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6.3.2 两个总体方差比 的区间估计（正态分布）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  <p:pic>
        <p:nvPicPr>
          <p:cNvPr id="69643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666" y="4932488"/>
            <a:ext cx="2527843" cy="152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3644900"/>
            <a:ext cx="342265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3549650"/>
            <a:ext cx="5092700" cy="9985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5545138"/>
            <a:ext cx="6319837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8" y="5029200"/>
            <a:ext cx="3243262" cy="15065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260350"/>
            <a:ext cx="5824538" cy="276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628775"/>
            <a:ext cx="61341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5" y="404664"/>
            <a:ext cx="5539933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0"/>
          <a:stretch>
            <a:fillRect/>
          </a:stretch>
        </p:blipFill>
        <p:spPr bwMode="auto">
          <a:xfrm>
            <a:off x="611560" y="2852936"/>
            <a:ext cx="4752975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200900" y="1085129"/>
            <a:ext cx="1223962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判断情况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76256" y="2996952"/>
            <a:ext cx="1676400" cy="376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翻译已知条件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0111" y="4581128"/>
            <a:ext cx="936625" cy="650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+mn-lt"/>
                <a:ea typeface="+mn-ea"/>
              </a:rPr>
              <a:t>带入公式求解</a:t>
            </a:r>
            <a:endParaRPr lang="zh-CN" altLang="en-US" dirty="0">
              <a:latin typeface="+mn-lt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墨迹 1"/>
              <p14:cNvContentPartPr/>
              <p14:nvPr/>
            </p14:nvContentPartPr>
            <p14:xfrm>
              <a:off x="4375150" y="3448050"/>
              <a:ext cx="501650" cy="469900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4"/>
            </p:blipFill>
            <p:spPr>
              <a:xfrm>
                <a:off x="4375150" y="3448050"/>
                <a:ext cx="501650" cy="469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4394200" y="3454400"/>
              <a:ext cx="412750" cy="4254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4394200" y="3454400"/>
                <a:ext cx="412750" cy="425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5594350" y="3530600"/>
              <a:ext cx="50800" cy="2413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5594350" y="3530600"/>
                <a:ext cx="50800" cy="241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5715000" y="3676650"/>
              <a:ext cx="31750" cy="508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5715000" y="3676650"/>
                <a:ext cx="317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6" name="墨迹 5"/>
              <p14:cNvContentPartPr/>
              <p14:nvPr/>
            </p14:nvContentPartPr>
            <p14:xfrm>
              <a:off x="5848350" y="3486150"/>
              <a:ext cx="114300" cy="311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12"/>
            </p:blipFill>
            <p:spPr>
              <a:xfrm>
                <a:off x="5848350" y="3486150"/>
                <a:ext cx="114300" cy="311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6032500" y="3486150"/>
              <a:ext cx="158750" cy="3365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6032500" y="3486150"/>
                <a:ext cx="158750" cy="33655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052736"/>
            <a:ext cx="5399087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" y="1986126"/>
            <a:ext cx="3861884" cy="1741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5"/>
          <a:stretch>
            <a:fillRect/>
          </a:stretch>
        </p:blipFill>
        <p:spPr bwMode="auto">
          <a:xfrm>
            <a:off x="474664" y="4018303"/>
            <a:ext cx="3148011" cy="49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709" y="3750320"/>
            <a:ext cx="4361309" cy="8775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92"/>
          <a:stretch>
            <a:fillRect/>
          </a:stretch>
        </p:blipFill>
        <p:spPr bwMode="auto">
          <a:xfrm>
            <a:off x="555006" y="5064032"/>
            <a:ext cx="2543089" cy="49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293" y="5064032"/>
            <a:ext cx="4374726" cy="87470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2" name="文本框 1"/>
          <p:cNvSpPr txBox="1">
            <a:spLocks noChangeArrowheads="1"/>
          </p:cNvSpPr>
          <p:nvPr/>
        </p:nvSpPr>
        <p:spPr bwMode="auto">
          <a:xfrm>
            <a:off x="474663" y="288925"/>
            <a:ext cx="6296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6.3.3 两个总体比例之差 的区间估计（大样本）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95724"/>
            <a:ext cx="6767983" cy="203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92150"/>
            <a:ext cx="809625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547813"/>
            <a:ext cx="81375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1485900"/>
            <a:ext cx="20669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22500"/>
            <a:ext cx="2519363" cy="1135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89363"/>
            <a:ext cx="718502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782" name="文本框 1"/>
          <p:cNvSpPr txBox="1">
            <a:spLocks noChangeArrowheads="1"/>
          </p:cNvSpPr>
          <p:nvPr/>
        </p:nvSpPr>
        <p:spPr bwMode="auto">
          <a:xfrm>
            <a:off x="447675" y="365125"/>
            <a:ext cx="354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400" b="1">
                <a:ea typeface="等线" panose="02010600030101010101" pitchFamily="2" charset="-122"/>
              </a:rPr>
              <a:t>6.4 样本量的确定</a:t>
            </a:r>
            <a:endParaRPr lang="zh-CN" altLang="en-US" sz="2400" b="1">
              <a:ea typeface="等线" panose="02010600030101010101" pitchFamily="2" charset="-122"/>
            </a:endParaRPr>
          </a:p>
        </p:txBody>
      </p:sp>
      <p:sp>
        <p:nvSpPr>
          <p:cNvPr id="75783" name="文本框 2"/>
          <p:cNvSpPr txBox="1">
            <a:spLocks noChangeArrowheads="1"/>
          </p:cNvSpPr>
          <p:nvPr/>
        </p:nvSpPr>
        <p:spPr bwMode="auto">
          <a:xfrm>
            <a:off x="447675" y="1017588"/>
            <a:ext cx="56038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6.4.1  估计总体均值时样本量 的确定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1"/>
          <a:srcRect l="-1558" r="15105"/>
          <a:stretch>
            <a:fillRect/>
          </a:stretch>
        </p:blipFill>
        <p:spPr bwMode="auto">
          <a:xfrm>
            <a:off x="611188" y="1268413"/>
            <a:ext cx="7762875" cy="3313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734695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49500"/>
            <a:ext cx="6489700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052513"/>
            <a:ext cx="7419975" cy="334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44675"/>
            <a:ext cx="7078663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76488"/>
            <a:ext cx="2906712" cy="109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716338"/>
            <a:ext cx="3938588" cy="13684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文本框 1"/>
          <p:cNvSpPr txBox="1">
            <a:spLocks noChangeArrowheads="1"/>
          </p:cNvSpPr>
          <p:nvPr/>
        </p:nvSpPr>
        <p:spPr bwMode="auto">
          <a:xfrm>
            <a:off x="533400" y="660400"/>
            <a:ext cx="54943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6.4.2估计总体比例时样本量 的确定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85788"/>
            <a:ext cx="7667625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420938"/>
            <a:ext cx="821372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4941888"/>
            <a:ext cx="719296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908175"/>
            <a:ext cx="7116763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28788"/>
            <a:ext cx="242411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284538"/>
            <a:ext cx="76581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4149725"/>
            <a:ext cx="5010150" cy="12239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文本框 1"/>
          <p:cNvSpPr txBox="1">
            <a:spLocks noChangeArrowheads="1"/>
          </p:cNvSpPr>
          <p:nvPr/>
        </p:nvSpPr>
        <p:spPr bwMode="auto">
          <a:xfrm>
            <a:off x="644525" y="523875"/>
            <a:ext cx="56673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6.4.3 估计两个总体均值之差时样本量 的确定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0350"/>
            <a:ext cx="5753100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924175"/>
            <a:ext cx="7094537" cy="266541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68413"/>
            <a:ext cx="78216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563688"/>
            <a:ext cx="42291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08275"/>
            <a:ext cx="95710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932238"/>
            <a:ext cx="7616825" cy="12954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文本框 1"/>
          <p:cNvSpPr txBox="1">
            <a:spLocks noChangeArrowheads="1"/>
          </p:cNvSpPr>
          <p:nvPr/>
        </p:nvSpPr>
        <p:spPr bwMode="auto">
          <a:xfrm>
            <a:off x="484188" y="461963"/>
            <a:ext cx="541813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en-US" sz="2000" b="1">
                <a:ea typeface="等线" panose="02010600030101010101" pitchFamily="2" charset="-122"/>
              </a:rPr>
              <a:t>6.4.4 估计两个总体比例之差时样本量 的确定</a:t>
            </a:r>
            <a:endParaRPr lang="zh-CN" altLang="en-US" sz="2000" b="1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04813"/>
            <a:ext cx="6119813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429000"/>
            <a:ext cx="6797675" cy="28082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"/>
          <p:cNvSpPr>
            <a:spLocks noChangeArrowheads="1"/>
          </p:cNvSpPr>
          <p:nvPr/>
        </p:nvSpPr>
        <p:spPr bwMode="auto">
          <a:xfrm>
            <a:off x="250825" y="333375"/>
            <a:ext cx="568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solidFill>
                  <a:srgbClr val="000000"/>
                </a:solidFill>
                <a:ea typeface="等线" panose="02010600030101010101" pitchFamily="2" charset="-122"/>
              </a:rPr>
              <a:t>随机抽取两人，观察其平均每人获得奖学金的</a:t>
            </a:r>
            <a:r>
              <a:rPr lang="zh-CN" altLang="en-US" b="1">
                <a:solidFill>
                  <a:srgbClr val="000000"/>
                </a:solidFill>
                <a:ea typeface="等线" panose="02010600030101010101" pitchFamily="2" charset="-122"/>
              </a:rPr>
              <a:t>情况</a:t>
            </a:r>
            <a:endParaRPr lang="zh-CN" altLang="en-US" b="1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graphicFrame>
        <p:nvGraphicFramePr>
          <p:cNvPr id="17411" name="对象 3"/>
          <p:cNvGraphicFramePr>
            <a:graphicFrameLocks noChangeAspect="1"/>
          </p:cNvGraphicFramePr>
          <p:nvPr/>
        </p:nvGraphicFramePr>
        <p:xfrm>
          <a:off x="596900" y="862013"/>
          <a:ext cx="22717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6" name="Equation" r:id="rId1" imgW="30480000" imgH="4876800" progId="Equation.DSMT4">
                  <p:embed/>
                </p:oleObj>
              </mc:Choice>
              <mc:Fallback>
                <p:oleObj name="Equation" r:id="rId1" imgW="30480000" imgH="4876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862013"/>
                        <a:ext cx="22717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graphicFrame>
        <p:nvGraphicFramePr>
          <p:cNvPr id="17413" name="对象 5"/>
          <p:cNvGraphicFramePr>
            <a:graphicFrameLocks noChangeAspect="1"/>
          </p:cNvGraphicFramePr>
          <p:nvPr/>
        </p:nvGraphicFramePr>
        <p:xfrm>
          <a:off x="615950" y="1844675"/>
          <a:ext cx="32400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Equation" r:id="rId3" imgW="1511300" imgH="177800" progId="Equation.DSMT4">
                  <p:embed/>
                </p:oleObj>
              </mc:Choice>
              <mc:Fallback>
                <p:oleObj name="Equation" r:id="rId3" imgW="1511300" imgH="177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1844675"/>
                        <a:ext cx="32400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矩形 6"/>
          <p:cNvSpPr>
            <a:spLocks noChangeArrowheads="1"/>
          </p:cNvSpPr>
          <p:nvPr/>
        </p:nvSpPr>
        <p:spPr bwMode="auto">
          <a:xfrm>
            <a:off x="615950" y="1341438"/>
            <a:ext cx="272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r>
              <a:rPr lang="zh-CN" altLang="zh-CN" b="1">
                <a:solidFill>
                  <a:srgbClr val="000000"/>
                </a:solidFill>
                <a:ea typeface="等线" panose="02010600030101010101" pitchFamily="2" charset="-122"/>
              </a:rPr>
              <a:t>每个样本出现的概率均为</a:t>
            </a:r>
            <a:endParaRPr lang="zh-CN" altLang="zh-CN" b="1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30238" y="2420938"/>
          <a:ext cx="2933700" cy="3960813"/>
        </p:xfrm>
        <a:graphic>
          <a:graphicData uri="http://schemas.openxmlformats.org/drawingml/2006/table">
            <a:tbl>
              <a:tblPr/>
              <a:tblGrid>
                <a:gridCol w="733425"/>
                <a:gridCol w="733425"/>
                <a:gridCol w="733425"/>
                <a:gridCol w="733425"/>
              </a:tblGrid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样本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300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500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300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500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500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700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500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600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700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329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800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43438" y="981075"/>
          <a:ext cx="3889374" cy="1783064"/>
        </p:xfrm>
        <a:graphic>
          <a:graphicData uri="http://schemas.openxmlformats.org/drawingml/2006/table">
            <a:tbl>
              <a:tblPr/>
              <a:tblGrid>
                <a:gridCol w="1296458"/>
                <a:gridCol w="1296458"/>
                <a:gridCol w="1296458"/>
              </a:tblGrid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频数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概率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200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0.625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300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1.25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400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1.875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500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2.5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600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1.875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700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1.25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22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</a:rPr>
                        <a:t>800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</a:rPr>
                        <a:t>0.625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7" marR="9527" marT="95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45" name="对象 10"/>
          <p:cNvGraphicFramePr>
            <a:graphicFrameLocks noChangeAspect="1"/>
          </p:cNvGraphicFramePr>
          <p:nvPr/>
        </p:nvGraphicFramePr>
        <p:xfrm>
          <a:off x="6532563" y="5897563"/>
          <a:ext cx="2357437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Equation" r:id="rId5" imgW="32613600" imgH="10363200" progId="Equation.DSMT4">
                  <p:embed/>
                </p:oleObj>
              </mc:Choice>
              <mc:Fallback>
                <p:oleObj name="Equation" r:id="rId5" imgW="32613600" imgH="10363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5897563"/>
                        <a:ext cx="2357437" cy="749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46" name="Rectangle 8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2" charset="-122"/>
              </a:defRPr>
            </a:lvl9pPr>
          </a:lstStyle>
          <a:p>
            <a:endParaRPr lang="zh-CN" altLang="en-US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graphicFrame>
        <p:nvGraphicFramePr>
          <p:cNvPr id="17547" name="对象 12"/>
          <p:cNvGraphicFramePr>
            <a:graphicFrameLocks noChangeAspect="1"/>
          </p:cNvGraphicFramePr>
          <p:nvPr/>
        </p:nvGraphicFramePr>
        <p:xfrm>
          <a:off x="4787900" y="5876925"/>
          <a:ext cx="14001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" name="Equation" r:id="rId7" imgW="17983200" imgH="9753600" progId="Equation.DSMT4">
                  <p:embed/>
                </p:oleObj>
              </mc:Choice>
              <mc:Fallback>
                <p:oleObj name="Equation" r:id="rId7" imgW="17983200" imgH="97536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876925"/>
                        <a:ext cx="1400175" cy="774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48" name="图表 13"/>
          <p:cNvGraphicFramePr/>
          <p:nvPr/>
        </p:nvGraphicFramePr>
        <p:xfrm>
          <a:off x="4665663" y="2946400"/>
          <a:ext cx="3917950" cy="269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0" name="" r:id="rId9" imgW="3919855" imgH="2694305" progId="Excel.Chart.8">
                  <p:embed/>
                </p:oleObj>
              </mc:Choice>
              <mc:Fallback>
                <p:oleObj name="" r:id="rId9" imgW="3919855" imgH="2694305" progId="Excel.Chart.8">
                  <p:embed/>
                  <p:pic>
                    <p:nvPicPr>
                      <p:cNvPr id="0" name="图表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663" y="2946400"/>
                        <a:ext cx="3917950" cy="2693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聚合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2013</Words>
  <Application>WPS 演示</Application>
  <PresentationFormat>全屏显示(4:3)</PresentationFormat>
  <Paragraphs>812</Paragraphs>
  <Slides>87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42</vt:i4>
      </vt:variant>
      <vt:variant>
        <vt:lpstr>幻灯片标题</vt:lpstr>
      </vt:variant>
      <vt:variant>
        <vt:i4>87</vt:i4>
      </vt:variant>
    </vt:vector>
  </HeadingPairs>
  <TitlesOfParts>
    <vt:vector size="147" baseType="lpstr">
      <vt:lpstr>Arial</vt:lpstr>
      <vt:lpstr>宋体</vt:lpstr>
      <vt:lpstr>Wingdings</vt:lpstr>
      <vt:lpstr>Lucida Sans Unicode</vt:lpstr>
      <vt:lpstr>等线</vt:lpstr>
      <vt:lpstr>Wingdings 3</vt:lpstr>
      <vt:lpstr>Verdana</vt:lpstr>
      <vt:lpstr>Wingdings 2</vt:lpstr>
      <vt:lpstr>Wingdings 2</vt:lpstr>
      <vt:lpstr>黑体</vt:lpstr>
      <vt:lpstr>Times New Roman</vt:lpstr>
      <vt:lpstr>微软雅黑</vt:lpstr>
      <vt:lpstr>Arial Unicode MS</vt:lpstr>
      <vt:lpstr>Symbol</vt:lpstr>
      <vt:lpstr>Wingdings</vt:lpstr>
      <vt:lpstr>Calibri</vt:lpstr>
      <vt:lpstr>Times New Roman</vt:lpstr>
      <vt:lpstr>聚合</vt:lpstr>
      <vt:lpstr>Excel.Chart.8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Ghost Win7 SP1快速装机版  V2014/05/02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深度技术</dc:creator>
  <cp:lastModifiedBy>QJ-</cp:lastModifiedBy>
  <cp:revision>139</cp:revision>
  <dcterms:created xsi:type="dcterms:W3CDTF">2017-04-14T17:05:00Z</dcterms:created>
  <dcterms:modified xsi:type="dcterms:W3CDTF">2020-04-08T11:15:04Z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